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5_5B4B3E5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0" r:id="rId6"/>
    <p:sldId id="305" r:id="rId7"/>
    <p:sldId id="316" r:id="rId8"/>
    <p:sldId id="319" r:id="rId9"/>
    <p:sldId id="306" r:id="rId10"/>
    <p:sldId id="307" r:id="rId11"/>
    <p:sldId id="309" r:id="rId12"/>
    <p:sldId id="310" r:id="rId13"/>
    <p:sldId id="311" r:id="rId14"/>
    <p:sldId id="312" r:id="rId15"/>
    <p:sldId id="313" r:id="rId16"/>
    <p:sldId id="314" r:id="rId17"/>
    <p:sldId id="258" r:id="rId18"/>
    <p:sldId id="315" r:id="rId19"/>
    <p:sldId id="317" r:id="rId20"/>
    <p:sldId id="318" r:id="rId21"/>
    <p:sldId id="259" r:id="rId22"/>
  </p:sldIdLst>
  <p:sldSz cx="12192000"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F6B989-4BFA-999F-D0B0-ECF29EF9AF25}" name="Geeske Strating" initials="GS" userId="S::Strating@st-alexander.nl::7f8c7e07-72c8-4f72-ba8c-58e4bb5f7b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ffice_4" initials="O" lastIdx="1" clrIdx="0">
    <p:extLst>
      <p:ext uri="{19B8F6BF-5375-455C-9EA6-DF929625EA0E}">
        <p15:presenceInfo xmlns:p15="http://schemas.microsoft.com/office/powerpoint/2012/main" userId="S::Office_4@st-alexander.nl::a8c68100-d2d8-422a-888b-5208b6c96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76E"/>
    <a:srgbClr val="4212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03C8D-973D-412D-A1D2-9860F7FC5E99}" v="43" dt="2024-09-12T07:45:08.8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05_5B4B3E5D.xml><?xml version="1.0" encoding="utf-8"?>
<p188:cmLst xmlns:a="http://schemas.openxmlformats.org/drawingml/2006/main" xmlns:r="http://schemas.openxmlformats.org/officeDocument/2006/relationships" xmlns:p188="http://schemas.microsoft.com/office/powerpoint/2018/8/main">
  <p188:cm id="{96DB1CFF-82D8-4722-BE14-B978B1BBE300}" authorId="{B6F6B989-4BFA-999F-D0B0-ECF29EF9AF25}" created="2024-08-15T15:45:28.790">
    <pc:sldMkLst xmlns:pc="http://schemas.microsoft.com/office/powerpoint/2013/main/command">
      <pc:docMk/>
      <pc:sldMk cId="1531657821" sldId="261"/>
    </pc:sldMkLst>
    <p188:txBody>
      <a:bodyPr/>
      <a:lstStyle/>
      <a:p>
        <a:r>
          <a:rPr lang="nl-NL"/>
          <a:t>Moeten hier nog logo’s van Ingrado en ministerie aan toegevoegd worden?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78EF2-E51C-4E22-8281-5C0C52A9AAD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EA248E6-90B1-4C61-ACA1-E7430E524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DEBE75A-E168-4258-950C-F585C76DBA0B}"/>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5" name="Tijdelijke aanduiding voor voettekst 4">
            <a:extLst>
              <a:ext uri="{FF2B5EF4-FFF2-40B4-BE49-F238E27FC236}">
                <a16:creationId xmlns:a16="http://schemas.microsoft.com/office/drawing/2014/main" id="{FCBA480F-087A-4E10-8C85-57F214C0A9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457471-1CA7-46C7-A4D1-514BF00F51CF}"/>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166851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2E6E2-3395-475D-B149-BA8B522A003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AB2F45D-BC5F-4A87-A898-9F1A470ABD1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7C7600-670D-4E88-9E64-1A51C7ED5E79}"/>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5" name="Tijdelijke aanduiding voor voettekst 4">
            <a:extLst>
              <a:ext uri="{FF2B5EF4-FFF2-40B4-BE49-F238E27FC236}">
                <a16:creationId xmlns:a16="http://schemas.microsoft.com/office/drawing/2014/main" id="{497A47B7-C384-432B-B1CC-4E2B07AE54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70C1C8-59E2-44D4-90FA-C633BB95B528}"/>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171172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82CF89-A90A-4F3E-B772-62606C26595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B539A46-A687-4CF5-8714-F9022A96B53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7E4662-C1D0-4A2B-BA06-C5AA6E8FB0F0}"/>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5" name="Tijdelijke aanduiding voor voettekst 4">
            <a:extLst>
              <a:ext uri="{FF2B5EF4-FFF2-40B4-BE49-F238E27FC236}">
                <a16:creationId xmlns:a16="http://schemas.microsoft.com/office/drawing/2014/main" id="{7BC67D8B-360D-48DB-89D2-955F8C0696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6CE825-72BA-41AF-8803-7EA3242613B4}"/>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424060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410EF-6EAE-4738-94C5-040EFA8A6A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DC264A6-60D0-4548-B7EA-A93DED7AB8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A23539-684B-491B-A03C-24144C43A414}"/>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5" name="Tijdelijke aanduiding voor voettekst 4">
            <a:extLst>
              <a:ext uri="{FF2B5EF4-FFF2-40B4-BE49-F238E27FC236}">
                <a16:creationId xmlns:a16="http://schemas.microsoft.com/office/drawing/2014/main" id="{22B0483E-F9A2-4BDA-8530-A281C9C691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752564-A936-40FF-A343-FAD56F56F543}"/>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396291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DD0-8AFE-4648-A001-8D153707070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04EF87-7920-44DC-ACB6-BDECD191E0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EB52B-4B86-45F9-AA3D-68DD3D483FBF}"/>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5" name="Tijdelijke aanduiding voor voettekst 4">
            <a:extLst>
              <a:ext uri="{FF2B5EF4-FFF2-40B4-BE49-F238E27FC236}">
                <a16:creationId xmlns:a16="http://schemas.microsoft.com/office/drawing/2014/main" id="{137F2BFF-34E6-412D-B78A-29EFB8C655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9B0915-A89B-4DED-B67E-DBCF05F704A5}"/>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387335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D5D08-F738-41FD-B449-579B836BA1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D706D6-D881-418F-9B06-76FC314BD74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240109D-011D-4FE7-A178-2BAA6769790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79DB0AA-30FC-4C37-8056-60A081D4C849}"/>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6" name="Tijdelijke aanduiding voor voettekst 5">
            <a:extLst>
              <a:ext uri="{FF2B5EF4-FFF2-40B4-BE49-F238E27FC236}">
                <a16:creationId xmlns:a16="http://schemas.microsoft.com/office/drawing/2014/main" id="{680DF17F-DF6E-4441-B57A-40C5075340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56DEDDE-DE45-4FE8-AE6C-88F65D8A80A3}"/>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148497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9522F-42AD-4B40-9202-97841DE10C1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D3AAFCD-4723-4829-A6F7-88C261CAA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54665EA-43CD-4152-A9FF-AC032846CF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38BEB73-02A0-4BA3-8A97-968419EEB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3FEAB6B-6FE4-4856-AE49-B9D99D534DA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4565ED8-7C58-4DD4-BA1D-0A6400CED4AD}"/>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8" name="Tijdelijke aanduiding voor voettekst 7">
            <a:extLst>
              <a:ext uri="{FF2B5EF4-FFF2-40B4-BE49-F238E27FC236}">
                <a16:creationId xmlns:a16="http://schemas.microsoft.com/office/drawing/2014/main" id="{E3D65B0E-4B01-401E-9F07-BE6D2F767E7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3943CBD-E178-44F0-99ED-0E5321CBF11B}"/>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83477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FD06A-2E98-473F-9907-A1DA9C9ABE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1A61013-BFC6-4C06-9C3A-6AFE57205641}"/>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4" name="Tijdelijke aanduiding voor voettekst 3">
            <a:extLst>
              <a:ext uri="{FF2B5EF4-FFF2-40B4-BE49-F238E27FC236}">
                <a16:creationId xmlns:a16="http://schemas.microsoft.com/office/drawing/2014/main" id="{1E24568A-850E-48BC-8EB5-1D20A8FF188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77AA6B1-A067-44A1-8F32-F9032F0A6A5F}"/>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175911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8DA503-3217-4326-B0A3-6F04062E7267}"/>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3" name="Tijdelijke aanduiding voor voettekst 2">
            <a:extLst>
              <a:ext uri="{FF2B5EF4-FFF2-40B4-BE49-F238E27FC236}">
                <a16:creationId xmlns:a16="http://schemas.microsoft.com/office/drawing/2014/main" id="{61504B56-B81D-42D8-997C-DE6B10E9D8B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2D0F6FB-28BE-45EA-B3BE-BE6912906892}"/>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12307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8F736-2EAC-4F12-82CC-C9927EE41E1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90FB23-ABB4-49EA-8B95-CCF203962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B20B96A-6529-4161-B96A-22EFCDE75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E12920-887B-4473-B03D-CE20735544E1}"/>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6" name="Tijdelijke aanduiding voor voettekst 5">
            <a:extLst>
              <a:ext uri="{FF2B5EF4-FFF2-40B4-BE49-F238E27FC236}">
                <a16:creationId xmlns:a16="http://schemas.microsoft.com/office/drawing/2014/main" id="{F37F6164-8750-495E-B0C4-62B7F414CB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36523-91E0-4B64-95BB-3FFB2CBE15A1}"/>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12493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46727-EC3D-4CC8-B454-99C1A6BE5C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6A7549-3E36-4BBB-AE1E-2ED8AFF44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A5D3F5F-1A85-424C-92DC-F164B9DF6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2744D2-4E5B-4557-BF62-D1371ED7FE13}"/>
              </a:ext>
            </a:extLst>
          </p:cNvPr>
          <p:cNvSpPr>
            <a:spLocks noGrp="1"/>
          </p:cNvSpPr>
          <p:nvPr>
            <p:ph type="dt" sz="half" idx="10"/>
          </p:nvPr>
        </p:nvSpPr>
        <p:spPr/>
        <p:txBody>
          <a:bodyPr/>
          <a:lstStyle/>
          <a:p>
            <a:fld id="{002D935D-55F4-4559-86C6-5EC1909522DA}" type="datetimeFigureOut">
              <a:rPr lang="nl-NL" smtClean="0"/>
              <a:t>7-7-2025</a:t>
            </a:fld>
            <a:endParaRPr lang="nl-NL"/>
          </a:p>
        </p:txBody>
      </p:sp>
      <p:sp>
        <p:nvSpPr>
          <p:cNvPr id="6" name="Tijdelijke aanduiding voor voettekst 5">
            <a:extLst>
              <a:ext uri="{FF2B5EF4-FFF2-40B4-BE49-F238E27FC236}">
                <a16:creationId xmlns:a16="http://schemas.microsoft.com/office/drawing/2014/main" id="{C33AEF2A-5F23-408A-92F9-669A817829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793C60-5374-4CA2-8982-65FD85EA363A}"/>
              </a:ext>
            </a:extLst>
          </p:cNvPr>
          <p:cNvSpPr>
            <a:spLocks noGrp="1"/>
          </p:cNvSpPr>
          <p:nvPr>
            <p:ph type="sldNum" sz="quarter" idx="12"/>
          </p:nvPr>
        </p:nvSpPr>
        <p:spPr/>
        <p:txBody>
          <a:bodyPr/>
          <a:lstStyle/>
          <a:p>
            <a:fld id="{7B5846E6-6982-4BD0-94DF-0EC92261F508}" type="slidenum">
              <a:rPr lang="nl-NL" smtClean="0"/>
              <a:t>‹nr.›</a:t>
            </a:fld>
            <a:endParaRPr lang="nl-NL"/>
          </a:p>
        </p:txBody>
      </p:sp>
    </p:spTree>
    <p:extLst>
      <p:ext uri="{BB962C8B-B14F-4D97-AF65-F5344CB8AC3E}">
        <p14:creationId xmlns:p14="http://schemas.microsoft.com/office/powerpoint/2010/main" val="166756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78618A-F5EB-4F86-83BA-CA1617FE5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226E67-3D3E-451A-98F0-0A99D72FC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0EF31B-D9EE-47A5-A1D2-2A76F0D83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D935D-55F4-4559-86C6-5EC1909522DA}" type="datetimeFigureOut">
              <a:rPr lang="nl-NL" smtClean="0"/>
              <a:t>7-7-2025</a:t>
            </a:fld>
            <a:endParaRPr lang="nl-NL"/>
          </a:p>
        </p:txBody>
      </p:sp>
      <p:sp>
        <p:nvSpPr>
          <p:cNvPr id="5" name="Tijdelijke aanduiding voor voettekst 4">
            <a:extLst>
              <a:ext uri="{FF2B5EF4-FFF2-40B4-BE49-F238E27FC236}">
                <a16:creationId xmlns:a16="http://schemas.microsoft.com/office/drawing/2014/main" id="{25C1FC39-E06D-4A28-8ABB-2F08F7D23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C0AE0B6-6F10-4353-AFE6-212A704D5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846E6-6982-4BD0-94DF-0EC92261F508}" type="slidenum">
              <a:rPr lang="nl-NL" smtClean="0"/>
              <a:t>‹nr.›</a:t>
            </a:fld>
            <a:endParaRPr lang="nl-NL"/>
          </a:p>
        </p:txBody>
      </p:sp>
    </p:spTree>
    <p:extLst>
      <p:ext uri="{BB962C8B-B14F-4D97-AF65-F5344CB8AC3E}">
        <p14:creationId xmlns:p14="http://schemas.microsoft.com/office/powerpoint/2010/main" val="119252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5_5B4B3E5D.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resourcecentre.savethechildren.net/document/so-you-want-involve-children-research-toolkit-supporting-childrens-meaningful-and-ethical/" TargetMode="External"/><Relationship Id="rId13" Type="http://schemas.openxmlformats.org/officeDocument/2006/relationships/hyperlink" Target="https://st-alexander.nl/wp-content/uploads/2020/09/PDF-Vuistregels-1.pdf" TargetMode="External"/><Relationship Id="rId3" Type="http://schemas.openxmlformats.org/officeDocument/2006/relationships/image" Target="../media/image6.svg"/><Relationship Id="rId7" Type="http://schemas.openxmlformats.org/officeDocument/2006/relationships/hyperlink" Target="https://childethics.com/" TargetMode="External"/><Relationship Id="rId12" Type="http://schemas.openxmlformats.org/officeDocument/2006/relationships/hyperlink" Target="https://st-alexander.nl/wp-content/uploads/2023/11/Toolkit-inclusieve-jongerenparticipatie-Stichting-Alexander.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df4pro.com/view/toward-a-critical-social-theory-of-youth-empowerment-2dc601.html" TargetMode="External"/><Relationship Id="rId11" Type="http://schemas.openxmlformats.org/officeDocument/2006/relationships/hyperlink" Target="https://www.nji.nl/jeugdparticipatie/werkvormen-voor-samenwerking-met-kinderen-en-jongeren" TargetMode="External"/><Relationship Id="rId5" Type="http://schemas.openxmlformats.org/officeDocument/2006/relationships/hyperlink" Target="https://www.researchgate.net/publication/303360435_Child_participatory_research_methods_Attempts_to_go_'deeper" TargetMode="External"/><Relationship Id="rId15" Type="http://schemas.openxmlformats.org/officeDocument/2006/relationships/hyperlink" Target="https://www.zonmw.nl/nl/artikel/tips-voor-betekenisvolle-jongerenparticipatie-onderzoek" TargetMode="External"/><Relationship Id="rId10" Type="http://schemas.openxmlformats.org/officeDocument/2006/relationships/hyperlink" Target="http://globalkidsonline.net/wp-content/uploads/2016/05/Guide-8-Participatory-methods-Kleine-Pearson-Poveda.pdf" TargetMode="External"/><Relationship Id="rId4" Type="http://schemas.openxmlformats.org/officeDocument/2006/relationships/hyperlink" Target="https://adoc.pub/queue/uit-de-spagaat-naar-een-kwaliteitsraamwerk-voor-participatie.html" TargetMode="External"/><Relationship Id="rId9" Type="http://schemas.openxmlformats.org/officeDocument/2006/relationships/hyperlink" Target="https://www.participatorymethods.org/sites/participatorymethods.org/files/children%20and%20participation_wilkinson.pdf" TargetMode="External"/><Relationship Id="rId14" Type="http://schemas.openxmlformats.org/officeDocument/2006/relationships/hyperlink" Target="https://www.spelactief.nl/overzicht/kennismakingsspell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EE61699-A719-4CF8-A939-EABDB3B938D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p:spPr>
      </p:pic>
      <p:sp>
        <p:nvSpPr>
          <p:cNvPr id="7" name="Tekstvak 6">
            <a:extLst>
              <a:ext uri="{FF2B5EF4-FFF2-40B4-BE49-F238E27FC236}">
                <a16:creationId xmlns:a16="http://schemas.microsoft.com/office/drawing/2014/main" id="{178271BD-AC24-47EF-A047-C227FDF23EE1}"/>
              </a:ext>
            </a:extLst>
          </p:cNvPr>
          <p:cNvSpPr txBox="1"/>
          <p:nvPr/>
        </p:nvSpPr>
        <p:spPr>
          <a:xfrm>
            <a:off x="709122" y="2698323"/>
            <a:ext cx="7091265" cy="707886"/>
          </a:xfrm>
          <a:prstGeom prst="rect">
            <a:avLst/>
          </a:prstGeom>
          <a:noFill/>
        </p:spPr>
        <p:txBody>
          <a:bodyPr wrap="square" rtlCol="0">
            <a:spAutoFit/>
          </a:bodyPr>
          <a:lstStyle/>
          <a:p>
            <a:r>
              <a:rPr lang="nl-NL" sz="4000" dirty="0">
                <a:solidFill>
                  <a:srgbClr val="42122D"/>
                </a:solidFill>
              </a:rPr>
              <a:t>Inspiratiesessie</a:t>
            </a:r>
          </a:p>
        </p:txBody>
      </p:sp>
      <p:sp>
        <p:nvSpPr>
          <p:cNvPr id="8" name="Tekstvak 7">
            <a:extLst>
              <a:ext uri="{FF2B5EF4-FFF2-40B4-BE49-F238E27FC236}">
                <a16:creationId xmlns:a16="http://schemas.microsoft.com/office/drawing/2014/main" id="{9B2FDF97-F9A7-4DC6-A9A6-4498EE7F3086}"/>
              </a:ext>
            </a:extLst>
          </p:cNvPr>
          <p:cNvSpPr txBox="1"/>
          <p:nvPr/>
        </p:nvSpPr>
        <p:spPr>
          <a:xfrm>
            <a:off x="709123" y="3429000"/>
            <a:ext cx="7091265" cy="523220"/>
          </a:xfrm>
          <a:prstGeom prst="rect">
            <a:avLst/>
          </a:prstGeom>
          <a:noFill/>
        </p:spPr>
        <p:txBody>
          <a:bodyPr wrap="square" rtlCol="0">
            <a:spAutoFit/>
          </a:bodyPr>
          <a:lstStyle/>
          <a:p>
            <a:r>
              <a:rPr lang="nl-NL" sz="2800" dirty="0">
                <a:solidFill>
                  <a:srgbClr val="EF776E"/>
                </a:solidFill>
              </a:rPr>
              <a:t>Van school naar duurzaam werk</a:t>
            </a:r>
          </a:p>
        </p:txBody>
      </p:sp>
      <p:sp>
        <p:nvSpPr>
          <p:cNvPr id="9" name="Tekstvak 8">
            <a:extLst>
              <a:ext uri="{FF2B5EF4-FFF2-40B4-BE49-F238E27FC236}">
                <a16:creationId xmlns:a16="http://schemas.microsoft.com/office/drawing/2014/main" id="{EA07139B-C9A3-4327-A53D-9BA4B6816490}"/>
              </a:ext>
            </a:extLst>
          </p:cNvPr>
          <p:cNvSpPr txBox="1"/>
          <p:nvPr/>
        </p:nvSpPr>
        <p:spPr>
          <a:xfrm>
            <a:off x="2183364" y="5742602"/>
            <a:ext cx="3912636" cy="369332"/>
          </a:xfrm>
          <a:prstGeom prst="rect">
            <a:avLst/>
          </a:prstGeom>
          <a:noFill/>
        </p:spPr>
        <p:txBody>
          <a:bodyPr wrap="square" rtlCol="0">
            <a:spAutoFit/>
          </a:bodyPr>
          <a:lstStyle/>
          <a:p>
            <a:r>
              <a:rPr lang="nl-NL" dirty="0">
                <a:solidFill>
                  <a:srgbClr val="42122D"/>
                </a:solidFill>
              </a:rPr>
              <a:t>Geeske Strating</a:t>
            </a:r>
          </a:p>
        </p:txBody>
      </p:sp>
      <p:sp>
        <p:nvSpPr>
          <p:cNvPr id="10" name="Tekstvak 9">
            <a:extLst>
              <a:ext uri="{FF2B5EF4-FFF2-40B4-BE49-F238E27FC236}">
                <a16:creationId xmlns:a16="http://schemas.microsoft.com/office/drawing/2014/main" id="{630AAFA5-E6D9-459B-A754-C2690D1E24A3}"/>
              </a:ext>
            </a:extLst>
          </p:cNvPr>
          <p:cNvSpPr txBox="1"/>
          <p:nvPr/>
        </p:nvSpPr>
        <p:spPr>
          <a:xfrm>
            <a:off x="2183364" y="6111934"/>
            <a:ext cx="2864498" cy="369332"/>
          </a:xfrm>
          <a:prstGeom prst="rect">
            <a:avLst/>
          </a:prstGeom>
          <a:noFill/>
        </p:spPr>
        <p:txBody>
          <a:bodyPr wrap="square" rtlCol="0">
            <a:spAutoFit/>
          </a:bodyPr>
          <a:lstStyle/>
          <a:p>
            <a:r>
              <a:rPr lang="nl-NL" dirty="0">
                <a:solidFill>
                  <a:srgbClr val="42122D"/>
                </a:solidFill>
              </a:rPr>
              <a:t>17 september 2024</a:t>
            </a:r>
          </a:p>
        </p:txBody>
      </p:sp>
    </p:spTree>
    <p:extLst>
      <p:ext uri="{BB962C8B-B14F-4D97-AF65-F5344CB8AC3E}">
        <p14:creationId xmlns:p14="http://schemas.microsoft.com/office/powerpoint/2010/main" val="153165782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883069"/>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9968050" cy="646331"/>
          </a:xfrm>
          <a:prstGeom prst="rect">
            <a:avLst/>
          </a:prstGeom>
          <a:noFill/>
        </p:spPr>
        <p:txBody>
          <a:bodyPr wrap="none" rtlCol="0">
            <a:spAutoFit/>
          </a:bodyPr>
          <a:lstStyle/>
          <a:p>
            <a:r>
              <a:rPr lang="nl-NL" sz="3600" b="1" dirty="0"/>
              <a:t>Kritieke factoren voor succesvolle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424668" y="1825625"/>
            <a:ext cx="10034105" cy="1077218"/>
          </a:xfrm>
          <a:prstGeom prst="rect">
            <a:avLst/>
          </a:prstGeom>
          <a:noFill/>
        </p:spPr>
        <p:txBody>
          <a:bodyPr wrap="square" rtlCol="0">
            <a:spAutoFit/>
          </a:bodyPr>
          <a:lstStyle/>
          <a:p>
            <a:pPr marL="0" indent="0">
              <a:buNone/>
            </a:pPr>
            <a:r>
              <a:rPr lang="nl-NL" sz="4000" b="1" dirty="0">
                <a:solidFill>
                  <a:srgbClr val="EF776E"/>
                </a:solidFill>
              </a:rPr>
              <a:t>3. Gedeelde macht en invloed</a:t>
            </a:r>
          </a:p>
          <a:p>
            <a:pPr marL="514350" indent="-514350">
              <a:buFont typeface="+mj-lt"/>
              <a:buAutoNum type="arabicPeriod"/>
            </a:pPr>
            <a:endParaRPr lang="nl-NL" sz="2400" i="1" dirty="0"/>
          </a:p>
        </p:txBody>
      </p:sp>
      <p:sp>
        <p:nvSpPr>
          <p:cNvPr id="7" name="Tekstvak 6">
            <a:extLst>
              <a:ext uri="{FF2B5EF4-FFF2-40B4-BE49-F238E27FC236}">
                <a16:creationId xmlns:a16="http://schemas.microsoft.com/office/drawing/2014/main" id="{E1C9900C-7678-296B-FC5A-903357F31BFC}"/>
              </a:ext>
            </a:extLst>
          </p:cNvPr>
          <p:cNvSpPr txBox="1"/>
          <p:nvPr/>
        </p:nvSpPr>
        <p:spPr>
          <a:xfrm>
            <a:off x="1047565" y="4812391"/>
            <a:ext cx="8406986" cy="1785104"/>
          </a:xfrm>
          <a:prstGeom prst="rect">
            <a:avLst/>
          </a:prstGeom>
          <a:solidFill>
            <a:schemeClr val="accent1">
              <a:lumMod val="40000"/>
              <a:lumOff val="60000"/>
            </a:schemeClr>
          </a:solidFill>
        </p:spPr>
        <p:txBody>
          <a:bodyPr wrap="square">
            <a:spAutoFit/>
          </a:bodyPr>
          <a:lstStyle/>
          <a:p>
            <a:pPr marL="0" indent="0" algn="ctr">
              <a:buNone/>
            </a:pPr>
            <a:r>
              <a:rPr lang="nl-NL" sz="2000" i="1" dirty="0"/>
              <a:t>“</a:t>
            </a:r>
            <a:r>
              <a:rPr lang="nl-NL" sz="1800" i="1" dirty="0"/>
              <a:t>Ik voelde dat ik gelijkwaardig was aan de onderzoekers, </a:t>
            </a:r>
          </a:p>
          <a:p>
            <a:pPr marL="0" indent="0" algn="ctr">
              <a:buNone/>
            </a:pPr>
            <a:r>
              <a:rPr lang="nl-NL" sz="1800" i="1" dirty="0"/>
              <a:t>dat zij waarde</a:t>
            </a:r>
            <a:r>
              <a:rPr lang="nl-NL" i="1" dirty="0"/>
              <a:t>e</a:t>
            </a:r>
            <a:r>
              <a:rPr lang="nl-NL" sz="1800" i="1" dirty="0"/>
              <a:t>rden wat ik zei en dat we echt samen beslisten.” </a:t>
            </a:r>
            <a:r>
              <a:rPr lang="nl-NL" sz="1800" dirty="0"/>
              <a:t>- jongere</a:t>
            </a:r>
            <a:endParaRPr lang="nl-NL" sz="1800" i="1" dirty="0"/>
          </a:p>
          <a:p>
            <a:pPr marL="0" indent="0" algn="ctr">
              <a:buNone/>
            </a:pPr>
            <a:endParaRPr lang="nl-NL" sz="1800" i="1" dirty="0"/>
          </a:p>
          <a:p>
            <a:pPr marL="0" indent="0" algn="ctr">
              <a:buNone/>
            </a:pPr>
            <a:r>
              <a:rPr lang="nl-NL" sz="1800" i="1" dirty="0"/>
              <a:t>“Gedeelde macht tussen volwassenen en jongeren is doorslaggevend. </a:t>
            </a:r>
          </a:p>
          <a:p>
            <a:pPr marL="0" indent="0" algn="ctr">
              <a:buNone/>
            </a:pPr>
            <a:r>
              <a:rPr lang="nl-NL" sz="1800" i="1" dirty="0"/>
              <a:t>Ik draag de macht (zeggenschap) in toenemende mate over aan jongeren </a:t>
            </a:r>
          </a:p>
          <a:p>
            <a:pPr marL="0" indent="0" algn="ctr">
              <a:buNone/>
            </a:pPr>
            <a:r>
              <a:rPr lang="nl-NL" sz="1800" i="1" dirty="0"/>
              <a:t>naar de mate waarin zij groeien in hun vaardigheden en capaciteiten.” </a:t>
            </a:r>
            <a:r>
              <a:rPr lang="nl-NL" sz="1800" dirty="0"/>
              <a:t>- facilitator</a:t>
            </a:r>
            <a:endParaRPr lang="nl-NL" sz="1800" i="1" dirty="0"/>
          </a:p>
        </p:txBody>
      </p:sp>
      <p:pic>
        <p:nvPicPr>
          <p:cNvPr id="9" name="Graphic 8" descr="Terug met effen opvulling">
            <a:extLst>
              <a:ext uri="{FF2B5EF4-FFF2-40B4-BE49-F238E27FC236}">
                <a16:creationId xmlns:a16="http://schemas.microsoft.com/office/drawing/2014/main" id="{7CC7AA8F-D825-80EC-29BC-CA00138AA6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2364234"/>
            <a:ext cx="1428750" cy="1428750"/>
          </a:xfrm>
          <a:prstGeom prst="rect">
            <a:avLst/>
          </a:prstGeom>
        </p:spPr>
      </p:pic>
      <p:sp>
        <p:nvSpPr>
          <p:cNvPr id="11" name="Tekstvak 10">
            <a:extLst>
              <a:ext uri="{FF2B5EF4-FFF2-40B4-BE49-F238E27FC236}">
                <a16:creationId xmlns:a16="http://schemas.microsoft.com/office/drawing/2014/main" id="{A86C75BB-E911-9035-63B6-13923DFCD5A1}"/>
              </a:ext>
            </a:extLst>
          </p:cNvPr>
          <p:cNvSpPr txBox="1"/>
          <p:nvPr/>
        </p:nvSpPr>
        <p:spPr>
          <a:xfrm>
            <a:off x="2432649" y="2829464"/>
            <a:ext cx="7705650" cy="923330"/>
          </a:xfrm>
          <a:prstGeom prst="rect">
            <a:avLst/>
          </a:prstGeom>
          <a:noFill/>
        </p:spPr>
        <p:txBody>
          <a:bodyPr wrap="square" rtlCol="0">
            <a:spAutoFit/>
          </a:bodyPr>
          <a:lstStyle/>
          <a:p>
            <a:pPr marL="285750" indent="-285750">
              <a:buFont typeface="Arial" panose="020B0604020202020204" pitchFamily="34" charset="0"/>
              <a:buChar char="•"/>
            </a:pPr>
            <a:r>
              <a:rPr lang="nl-NL" dirty="0"/>
              <a:t>Betrek jongeren actief bij het gehele proces</a:t>
            </a:r>
          </a:p>
          <a:p>
            <a:pPr marL="285750" indent="-285750">
              <a:buFont typeface="Arial" panose="020B0604020202020204" pitchFamily="34" charset="0"/>
              <a:buChar char="•"/>
            </a:pPr>
            <a:r>
              <a:rPr lang="nl-NL" dirty="0"/>
              <a:t>Laat de inbreng en ideeën van jongeren meetellen in de besluitvorming, </a:t>
            </a:r>
            <a:r>
              <a:rPr lang="nl-NL" sz="1800" dirty="0">
                <a:effectLst/>
              </a:rPr>
              <a:t>wat leidt tot een gedeelde invloed op de uitkomsten.</a:t>
            </a:r>
            <a:r>
              <a:rPr lang="nl-NL" dirty="0"/>
              <a:t> </a:t>
            </a:r>
          </a:p>
        </p:txBody>
      </p:sp>
    </p:spTree>
    <p:extLst>
      <p:ext uri="{BB962C8B-B14F-4D97-AF65-F5344CB8AC3E}">
        <p14:creationId xmlns:p14="http://schemas.microsoft.com/office/powerpoint/2010/main" val="187937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9968050" cy="646331"/>
          </a:xfrm>
          <a:prstGeom prst="rect">
            <a:avLst/>
          </a:prstGeom>
          <a:noFill/>
        </p:spPr>
        <p:txBody>
          <a:bodyPr wrap="none" rtlCol="0">
            <a:spAutoFit/>
          </a:bodyPr>
          <a:lstStyle/>
          <a:p>
            <a:r>
              <a:rPr lang="nl-NL" sz="3600" b="1" dirty="0"/>
              <a:t>Kritieke factoren voor succesvolle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424668" y="1825625"/>
            <a:ext cx="10034105" cy="1323439"/>
          </a:xfrm>
          <a:prstGeom prst="rect">
            <a:avLst/>
          </a:prstGeom>
          <a:noFill/>
        </p:spPr>
        <p:txBody>
          <a:bodyPr wrap="square" rtlCol="0">
            <a:spAutoFit/>
          </a:bodyPr>
          <a:lstStyle/>
          <a:p>
            <a:pPr marL="0" indent="0">
              <a:buNone/>
            </a:pPr>
            <a:r>
              <a:rPr lang="nl-NL" sz="4000" b="1" dirty="0">
                <a:solidFill>
                  <a:srgbClr val="EF776E"/>
                </a:solidFill>
              </a:rPr>
              <a:t>4. De groei van een individu  = de groei van een gemeenschap</a:t>
            </a:r>
            <a:endParaRPr lang="nl-NL" sz="2400" i="1" dirty="0"/>
          </a:p>
        </p:txBody>
      </p:sp>
      <p:sp>
        <p:nvSpPr>
          <p:cNvPr id="6" name="Tekstvak 5">
            <a:extLst>
              <a:ext uri="{FF2B5EF4-FFF2-40B4-BE49-F238E27FC236}">
                <a16:creationId xmlns:a16="http://schemas.microsoft.com/office/drawing/2014/main" id="{5D95ACAA-3965-F862-A3C8-D5DAAF69A6BB}"/>
              </a:ext>
            </a:extLst>
          </p:cNvPr>
          <p:cNvSpPr txBox="1"/>
          <p:nvPr/>
        </p:nvSpPr>
        <p:spPr>
          <a:xfrm>
            <a:off x="1678634" y="3414843"/>
            <a:ext cx="9053003" cy="646331"/>
          </a:xfrm>
          <a:prstGeom prst="rect">
            <a:avLst/>
          </a:prstGeom>
          <a:noFill/>
        </p:spPr>
        <p:txBody>
          <a:bodyPr wrap="square" rtlCol="0">
            <a:spAutoFit/>
          </a:bodyPr>
          <a:lstStyle/>
          <a:p>
            <a:r>
              <a:rPr lang="nl-NL" sz="1800" dirty="0">
                <a:effectLst/>
              </a:rPr>
              <a:t>Door jongeren te empoweren, worden niet alleen hun eigen capaciteiten versterkt, maar ook de kracht van de gemeenschap als geheel.</a:t>
            </a:r>
            <a:endParaRPr lang="nl-NL" dirty="0"/>
          </a:p>
        </p:txBody>
      </p:sp>
      <p:sp>
        <p:nvSpPr>
          <p:cNvPr id="9" name="Tekstvak 8">
            <a:extLst>
              <a:ext uri="{FF2B5EF4-FFF2-40B4-BE49-F238E27FC236}">
                <a16:creationId xmlns:a16="http://schemas.microsoft.com/office/drawing/2014/main" id="{3696BA8F-B387-CB18-6449-B611C8B66A20}"/>
              </a:ext>
            </a:extLst>
          </p:cNvPr>
          <p:cNvSpPr txBox="1"/>
          <p:nvPr/>
        </p:nvSpPr>
        <p:spPr>
          <a:xfrm>
            <a:off x="605734" y="4675726"/>
            <a:ext cx="9053003" cy="2031325"/>
          </a:xfrm>
          <a:prstGeom prst="rect">
            <a:avLst/>
          </a:prstGeom>
          <a:solidFill>
            <a:schemeClr val="accent2">
              <a:lumMod val="20000"/>
              <a:lumOff val="80000"/>
            </a:schemeClr>
          </a:solidFill>
        </p:spPr>
        <p:txBody>
          <a:bodyPr wrap="square">
            <a:spAutoFit/>
          </a:bodyPr>
          <a:lstStyle/>
          <a:p>
            <a:pPr marL="0" indent="0" algn="ctr">
              <a:buNone/>
            </a:pPr>
            <a:r>
              <a:rPr lang="nl-NL" sz="1800" i="1" dirty="0"/>
              <a:t>“Ik heb geleerd dat ik volwassenen heel veel kan leren over hoe jongeren denken! En het is hard nodig, want vaak hebben zij geen idee.” </a:t>
            </a:r>
            <a:r>
              <a:rPr lang="nl-NL" sz="1800" dirty="0"/>
              <a:t>- jongere</a:t>
            </a:r>
            <a:endParaRPr lang="nl-NL" sz="1800" i="1" dirty="0"/>
          </a:p>
          <a:p>
            <a:pPr marL="0" indent="0" algn="ctr">
              <a:buNone/>
            </a:pPr>
            <a:endParaRPr lang="nl-NL" sz="1800" i="1" dirty="0"/>
          </a:p>
          <a:p>
            <a:pPr marL="0" indent="0" algn="ctr">
              <a:buNone/>
            </a:pPr>
            <a:r>
              <a:rPr lang="nl-NL" sz="1800" i="1" dirty="0"/>
              <a:t>“Als facilitator breng ik verschillende groepen (professionals, buurtbewoners, jongeren) samen zodat ze elkaars perspectieven en ervaringen kunnen horen. Dat is zo waardevol, niet alleen voor de dialoog die op dat moment plaatsvindt maar ook voor het bouwen aan een blijvende verbinding.” </a:t>
            </a:r>
            <a:r>
              <a:rPr lang="nl-NL" sz="1800" dirty="0"/>
              <a:t>- facilitator</a:t>
            </a:r>
            <a:endParaRPr lang="nl-NL" sz="1800" i="1" dirty="0"/>
          </a:p>
        </p:txBody>
      </p:sp>
      <p:pic>
        <p:nvPicPr>
          <p:cNvPr id="10" name="Graphic 9" descr="Terug met effen opvulling">
            <a:extLst>
              <a:ext uri="{FF2B5EF4-FFF2-40B4-BE49-F238E27FC236}">
                <a16:creationId xmlns:a16="http://schemas.microsoft.com/office/drawing/2014/main" id="{CBC30F9D-19A1-022F-77EF-DA53B8487E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477" y="2994562"/>
            <a:ext cx="1428750" cy="1428750"/>
          </a:xfrm>
          <a:prstGeom prst="rect">
            <a:avLst/>
          </a:prstGeom>
        </p:spPr>
      </p:pic>
    </p:spTree>
    <p:extLst>
      <p:ext uri="{BB962C8B-B14F-4D97-AF65-F5344CB8AC3E}">
        <p14:creationId xmlns:p14="http://schemas.microsoft.com/office/powerpoint/2010/main" val="231863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9968050" cy="646331"/>
          </a:xfrm>
          <a:prstGeom prst="rect">
            <a:avLst/>
          </a:prstGeom>
          <a:noFill/>
        </p:spPr>
        <p:txBody>
          <a:bodyPr wrap="none" rtlCol="0">
            <a:spAutoFit/>
          </a:bodyPr>
          <a:lstStyle/>
          <a:p>
            <a:r>
              <a:rPr lang="nl-NL" sz="3600" b="1" dirty="0"/>
              <a:t>Kritieke factoren voor succesvolle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240029" y="1585248"/>
            <a:ext cx="10034105" cy="1692771"/>
          </a:xfrm>
          <a:prstGeom prst="rect">
            <a:avLst/>
          </a:prstGeom>
          <a:noFill/>
        </p:spPr>
        <p:txBody>
          <a:bodyPr wrap="square" rtlCol="0">
            <a:spAutoFit/>
          </a:bodyPr>
          <a:lstStyle/>
          <a:p>
            <a:pPr marL="0" indent="0">
              <a:buNone/>
            </a:pPr>
            <a:r>
              <a:rPr lang="nl-NL" sz="4000" b="1" dirty="0">
                <a:solidFill>
                  <a:srgbClr val="EF776E"/>
                </a:solidFill>
              </a:rPr>
              <a:t>5. Kritische reflectie op doel, werkwijze en resultaat</a:t>
            </a:r>
          </a:p>
          <a:p>
            <a:pPr marL="514350" indent="-514350">
              <a:buFont typeface="+mj-lt"/>
              <a:buAutoNum type="arabicPeriod"/>
            </a:pPr>
            <a:endParaRPr lang="nl-NL" sz="2400" i="1" dirty="0"/>
          </a:p>
        </p:txBody>
      </p:sp>
      <p:sp>
        <p:nvSpPr>
          <p:cNvPr id="7" name="Tekstvak 6">
            <a:extLst>
              <a:ext uri="{FF2B5EF4-FFF2-40B4-BE49-F238E27FC236}">
                <a16:creationId xmlns:a16="http://schemas.microsoft.com/office/drawing/2014/main" id="{5DD76263-1E72-EA47-CD15-7A2D8574EEDE}"/>
              </a:ext>
            </a:extLst>
          </p:cNvPr>
          <p:cNvSpPr txBox="1"/>
          <p:nvPr/>
        </p:nvSpPr>
        <p:spPr>
          <a:xfrm>
            <a:off x="339664" y="4495310"/>
            <a:ext cx="9331076" cy="1754326"/>
          </a:xfrm>
          <a:prstGeom prst="rect">
            <a:avLst/>
          </a:prstGeom>
          <a:solidFill>
            <a:schemeClr val="tx2">
              <a:lumMod val="20000"/>
              <a:lumOff val="80000"/>
            </a:schemeClr>
          </a:solidFill>
        </p:spPr>
        <p:txBody>
          <a:bodyPr wrap="square" rtlCol="0">
            <a:spAutoFit/>
          </a:bodyPr>
          <a:lstStyle/>
          <a:p>
            <a:pPr marL="0" indent="0" algn="ctr">
              <a:buNone/>
            </a:pPr>
            <a:r>
              <a:rPr lang="nl-NL" sz="1800" dirty="0"/>
              <a:t>“</a:t>
            </a:r>
            <a:r>
              <a:rPr lang="nl-NL" sz="1800" i="1" dirty="0"/>
              <a:t>Wat ik fijn vond is dat we na elke bijeenkomst gingen bespreken hoe het ging, en welke tips wij hadden om het beter te maken of we maakten afspraken om een volgende keer beter te maken. Iedereen kon altijd meedenken.” </a:t>
            </a:r>
            <a:r>
              <a:rPr lang="nl-NL" sz="1800" dirty="0"/>
              <a:t>- jongere</a:t>
            </a:r>
            <a:endParaRPr lang="nl-NL" sz="1800" i="1" dirty="0"/>
          </a:p>
          <a:p>
            <a:pPr marL="0" indent="0" algn="ctr">
              <a:buNone/>
            </a:pPr>
            <a:endParaRPr lang="nl-NL" sz="1800" i="1" dirty="0"/>
          </a:p>
          <a:p>
            <a:pPr marL="0" indent="0" algn="ctr">
              <a:buNone/>
            </a:pPr>
            <a:r>
              <a:rPr lang="nl-NL" sz="1800" i="1" dirty="0"/>
              <a:t>“Ik gebruik participatieve werkvormen voor kritische reflectie op ons gezamenlijke proces. Zo zet ik de wijsheid van de jongeren in om de aanpak (en participatie) te optimaliseren.” </a:t>
            </a:r>
            <a:r>
              <a:rPr lang="nl-NL" sz="1800" dirty="0"/>
              <a:t>- facilitator</a:t>
            </a:r>
          </a:p>
        </p:txBody>
      </p:sp>
      <p:sp>
        <p:nvSpPr>
          <p:cNvPr id="9" name="Tekstvak 8">
            <a:extLst>
              <a:ext uri="{FF2B5EF4-FFF2-40B4-BE49-F238E27FC236}">
                <a16:creationId xmlns:a16="http://schemas.microsoft.com/office/drawing/2014/main" id="{7872B26F-3EA5-B52D-8780-A464247303E8}"/>
              </a:ext>
            </a:extLst>
          </p:cNvPr>
          <p:cNvSpPr txBox="1"/>
          <p:nvPr/>
        </p:nvSpPr>
        <p:spPr>
          <a:xfrm>
            <a:off x="1768414" y="3056343"/>
            <a:ext cx="8065699" cy="646331"/>
          </a:xfrm>
          <a:prstGeom prst="rect">
            <a:avLst/>
          </a:prstGeom>
          <a:noFill/>
        </p:spPr>
        <p:txBody>
          <a:bodyPr wrap="square" rtlCol="0">
            <a:spAutoFit/>
          </a:bodyPr>
          <a:lstStyle/>
          <a:p>
            <a:r>
              <a:rPr lang="nl-NL" sz="1800" dirty="0">
                <a:effectLst/>
              </a:rPr>
              <a:t>Moedig jongeren aan om kritisch na te denken over hun deelname en de impact ervan, wat leidt tot continue verbetering en ontwikkeling.</a:t>
            </a:r>
            <a:endParaRPr lang="nl-NL" sz="3600" i="1" dirty="0"/>
          </a:p>
        </p:txBody>
      </p:sp>
      <p:pic>
        <p:nvPicPr>
          <p:cNvPr id="10" name="Graphic 9" descr="Terug met effen opvulling">
            <a:extLst>
              <a:ext uri="{FF2B5EF4-FFF2-40B4-BE49-F238E27FC236}">
                <a16:creationId xmlns:a16="http://schemas.microsoft.com/office/drawing/2014/main" id="{2B47D00D-ACD8-2863-A79C-25C015B9D8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664" y="2698581"/>
            <a:ext cx="1428750" cy="1428750"/>
          </a:xfrm>
          <a:prstGeom prst="rect">
            <a:avLst/>
          </a:prstGeom>
        </p:spPr>
      </p:pic>
    </p:spTree>
    <p:extLst>
      <p:ext uri="{BB962C8B-B14F-4D97-AF65-F5344CB8AC3E}">
        <p14:creationId xmlns:p14="http://schemas.microsoft.com/office/powerpoint/2010/main" val="161303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9968050" cy="646331"/>
          </a:xfrm>
          <a:prstGeom prst="rect">
            <a:avLst/>
          </a:prstGeom>
          <a:noFill/>
        </p:spPr>
        <p:txBody>
          <a:bodyPr wrap="none" rtlCol="0">
            <a:spAutoFit/>
          </a:bodyPr>
          <a:lstStyle/>
          <a:p>
            <a:r>
              <a:rPr lang="nl-NL" sz="3600" b="1" dirty="0"/>
              <a:t>Kritieke factoren voor succesvolle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407980" y="1673458"/>
            <a:ext cx="10034105" cy="707886"/>
          </a:xfrm>
          <a:prstGeom prst="rect">
            <a:avLst/>
          </a:prstGeom>
          <a:noFill/>
        </p:spPr>
        <p:txBody>
          <a:bodyPr wrap="square" rtlCol="0">
            <a:spAutoFit/>
          </a:bodyPr>
          <a:lstStyle/>
          <a:p>
            <a:pPr marL="0" indent="0">
              <a:buNone/>
            </a:pPr>
            <a:r>
              <a:rPr lang="nl-NL" sz="4000" b="1" dirty="0">
                <a:solidFill>
                  <a:srgbClr val="EF776E"/>
                </a:solidFill>
              </a:rPr>
              <a:t>6. Blijf kijken om beter te zien</a:t>
            </a:r>
            <a:endParaRPr lang="nl-NL" sz="2400" i="1" dirty="0"/>
          </a:p>
        </p:txBody>
      </p:sp>
      <p:sp>
        <p:nvSpPr>
          <p:cNvPr id="6" name="Tekstvak 5">
            <a:extLst>
              <a:ext uri="{FF2B5EF4-FFF2-40B4-BE49-F238E27FC236}">
                <a16:creationId xmlns:a16="http://schemas.microsoft.com/office/drawing/2014/main" id="{06DFBE1F-356A-B109-45AB-74CE7FADC5B3}"/>
              </a:ext>
            </a:extLst>
          </p:cNvPr>
          <p:cNvSpPr txBox="1"/>
          <p:nvPr/>
        </p:nvSpPr>
        <p:spPr>
          <a:xfrm>
            <a:off x="1570008" y="2741648"/>
            <a:ext cx="9322500" cy="923330"/>
          </a:xfrm>
          <a:prstGeom prst="rect">
            <a:avLst/>
          </a:prstGeom>
          <a:noFill/>
        </p:spPr>
        <p:txBody>
          <a:bodyPr wrap="square" rtlCol="0">
            <a:spAutoFit/>
          </a:bodyPr>
          <a:lstStyle/>
          <a:p>
            <a:r>
              <a:rPr lang="nl-NL" sz="1800" dirty="0">
                <a:effectLst/>
              </a:rPr>
              <a:t>Dit principe herinnert ons eraan dat jeugdparticipatie een voortdurend proces is waarbij we moeten blijven observeren, leren en onze aanpak moeten aanpassen om beter te begrijpen wat werkt.”</a:t>
            </a:r>
          </a:p>
        </p:txBody>
      </p:sp>
      <p:sp>
        <p:nvSpPr>
          <p:cNvPr id="9" name="Tekstvak 8">
            <a:extLst>
              <a:ext uri="{FF2B5EF4-FFF2-40B4-BE49-F238E27FC236}">
                <a16:creationId xmlns:a16="http://schemas.microsoft.com/office/drawing/2014/main" id="{5B03D410-499C-2CAE-BBA4-F6EE63288403}"/>
              </a:ext>
            </a:extLst>
          </p:cNvPr>
          <p:cNvSpPr txBox="1"/>
          <p:nvPr/>
        </p:nvSpPr>
        <p:spPr>
          <a:xfrm>
            <a:off x="639793" y="5033061"/>
            <a:ext cx="8995913" cy="923330"/>
          </a:xfrm>
          <a:prstGeom prst="rect">
            <a:avLst/>
          </a:prstGeom>
          <a:solidFill>
            <a:schemeClr val="accent6">
              <a:lumMod val="20000"/>
              <a:lumOff val="80000"/>
            </a:schemeClr>
          </a:solidFill>
        </p:spPr>
        <p:txBody>
          <a:bodyPr wrap="square">
            <a:spAutoFit/>
          </a:bodyPr>
          <a:lstStyle/>
          <a:p>
            <a:pPr marL="0" indent="0" algn="ctr">
              <a:buNone/>
            </a:pPr>
            <a:r>
              <a:rPr lang="nl-NL" sz="1800" i="1" dirty="0"/>
              <a:t>“Ontwikkeling en verandering van jongeren zijn onvermijdelijk. Wie blijft kijken, ontdekt steeds meer en steeds iets nieuws aan jongeren, en de vele rollen die zij spelen in hun eigen leven.” </a:t>
            </a:r>
            <a:r>
              <a:rPr lang="nl-NL" sz="1800" dirty="0"/>
              <a:t>- facilitator</a:t>
            </a:r>
            <a:endParaRPr lang="nl-NL" sz="1800" i="1" dirty="0"/>
          </a:p>
        </p:txBody>
      </p:sp>
      <p:pic>
        <p:nvPicPr>
          <p:cNvPr id="10" name="Graphic 9" descr="Terug met effen opvulling">
            <a:extLst>
              <a:ext uri="{FF2B5EF4-FFF2-40B4-BE49-F238E27FC236}">
                <a16:creationId xmlns:a16="http://schemas.microsoft.com/office/drawing/2014/main" id="{F03DF2F3-C747-9C5C-7EC0-C456B72090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588" y="2425703"/>
            <a:ext cx="1428750" cy="1428750"/>
          </a:xfrm>
          <a:prstGeom prst="rect">
            <a:avLst/>
          </a:prstGeom>
        </p:spPr>
      </p:pic>
    </p:spTree>
    <p:extLst>
      <p:ext uri="{BB962C8B-B14F-4D97-AF65-F5344CB8AC3E}">
        <p14:creationId xmlns:p14="http://schemas.microsoft.com/office/powerpoint/2010/main" val="194191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innen, persoon, kind, tafel&#10;&#10;Automatisch gegenereerde beschrijving">
            <a:extLst>
              <a:ext uri="{FF2B5EF4-FFF2-40B4-BE49-F238E27FC236}">
                <a16:creationId xmlns:a16="http://schemas.microsoft.com/office/drawing/2014/main" id="{F7F854FF-32F8-4118-B36A-71E1E0377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568" y="0"/>
            <a:ext cx="10314432" cy="6858000"/>
          </a:xfrm>
          <a:prstGeom prst="rect">
            <a:avLst/>
          </a:prstGeom>
        </p:spPr>
      </p:pic>
      <p:pic>
        <p:nvPicPr>
          <p:cNvPr id="5" name="Tijdelijke aanduiding voor inhoud 4">
            <a:extLst>
              <a:ext uri="{FF2B5EF4-FFF2-40B4-BE49-F238E27FC236}">
                <a16:creationId xmlns:a16="http://schemas.microsoft.com/office/drawing/2014/main" id="{AE136FE1-A330-4AF7-872C-1E74DCEF250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23" y="0"/>
            <a:ext cx="12192000" cy="6858000"/>
          </a:xfrm>
        </p:spPr>
      </p:pic>
      <p:sp>
        <p:nvSpPr>
          <p:cNvPr id="10" name="Tekstvak 9">
            <a:extLst>
              <a:ext uri="{FF2B5EF4-FFF2-40B4-BE49-F238E27FC236}">
                <a16:creationId xmlns:a16="http://schemas.microsoft.com/office/drawing/2014/main" id="{1F26FC8F-8027-4733-AB35-DC09D3342859}"/>
              </a:ext>
            </a:extLst>
          </p:cNvPr>
          <p:cNvSpPr txBox="1"/>
          <p:nvPr/>
        </p:nvSpPr>
        <p:spPr>
          <a:xfrm>
            <a:off x="894156" y="2659875"/>
            <a:ext cx="9169338" cy="830997"/>
          </a:xfrm>
          <a:prstGeom prst="rect">
            <a:avLst/>
          </a:prstGeom>
          <a:noFill/>
        </p:spPr>
        <p:txBody>
          <a:bodyPr wrap="square" rtlCol="0">
            <a:spAutoFit/>
          </a:bodyPr>
          <a:lstStyle/>
          <a:p>
            <a:r>
              <a:rPr lang="nl-NL" sz="4800" dirty="0"/>
              <a:t>Praktijkvoorbeeld</a:t>
            </a:r>
          </a:p>
        </p:txBody>
      </p:sp>
    </p:spTree>
    <p:extLst>
      <p:ext uri="{BB962C8B-B14F-4D97-AF65-F5344CB8AC3E}">
        <p14:creationId xmlns:p14="http://schemas.microsoft.com/office/powerpoint/2010/main" val="323100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7911397" cy="646331"/>
          </a:xfrm>
          <a:prstGeom prst="rect">
            <a:avLst/>
          </a:prstGeom>
          <a:noFill/>
        </p:spPr>
        <p:txBody>
          <a:bodyPr wrap="none" rtlCol="0">
            <a:spAutoFit/>
          </a:bodyPr>
          <a:lstStyle/>
          <a:p>
            <a:r>
              <a:rPr lang="nl-NL" sz="3600" b="1" dirty="0"/>
              <a:t>Toepassing in de werkpraktijk - discussie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407980" y="2055813"/>
            <a:ext cx="8701514" cy="4524315"/>
          </a:xfrm>
          <a:prstGeom prst="rect">
            <a:avLst/>
          </a:prstGeom>
          <a:noFill/>
        </p:spPr>
        <p:txBody>
          <a:bodyPr wrap="square" rtlCol="0">
            <a:spAutoFit/>
          </a:bodyPr>
          <a:lstStyle/>
          <a:p>
            <a:pPr marL="571500" indent="-571500">
              <a:buFont typeface="Arial" panose="020B0604020202020204" pitchFamily="34" charset="0"/>
              <a:buChar char="•"/>
            </a:pPr>
            <a:r>
              <a:rPr lang="nl-NL" sz="2400" dirty="0"/>
              <a:t>Welke obstakels en uitdagingen </a:t>
            </a:r>
            <a:r>
              <a:rPr lang="nl-NL" sz="2400" dirty="0" err="1"/>
              <a:t>mbt</a:t>
            </a:r>
            <a:r>
              <a:rPr lang="nl-NL" sz="2400" dirty="0"/>
              <a:t> jeugdparticipatie ervaar je in je eigen werkpraktijk?</a:t>
            </a:r>
          </a:p>
          <a:p>
            <a:endParaRPr lang="nl-NL" sz="2400" dirty="0"/>
          </a:p>
          <a:p>
            <a:pPr marL="571500" indent="-571500">
              <a:buFont typeface="Arial" panose="020B0604020202020204" pitchFamily="34" charset="0"/>
              <a:buChar char="•"/>
            </a:pPr>
            <a:r>
              <a:rPr lang="nl-NL" sz="2400" dirty="0"/>
              <a:t>Welke kansen voor jeugdparticipatie zie je in je eigen werkpraktijk? (het ‘laaghangend fruit’)</a:t>
            </a:r>
          </a:p>
          <a:p>
            <a:pPr marL="571500" indent="-571500">
              <a:buFont typeface="Arial" panose="020B0604020202020204" pitchFamily="34" charset="0"/>
              <a:buChar char="•"/>
            </a:pPr>
            <a:endParaRPr lang="nl-NL" sz="2400" dirty="0"/>
          </a:p>
          <a:p>
            <a:pPr marL="571500" indent="-571500">
              <a:buFont typeface="Arial" panose="020B0604020202020204" pitchFamily="34" charset="0"/>
              <a:buChar char="•"/>
            </a:pPr>
            <a:r>
              <a:rPr lang="nl-NL" sz="2400" dirty="0"/>
              <a:t>Wat is ervoor nodig om jeugdparticipatie in jouw werkpraktijk te bevorderen?</a:t>
            </a:r>
          </a:p>
          <a:p>
            <a:pPr marL="0" indent="0" algn="ctr">
              <a:buNone/>
            </a:pPr>
            <a:endParaRPr lang="nl-NL" sz="3600" i="1" dirty="0"/>
          </a:p>
          <a:p>
            <a:pPr marL="0" indent="0" algn="ctr">
              <a:buNone/>
            </a:pPr>
            <a:endParaRPr lang="nl-NL" sz="3600" i="1" dirty="0"/>
          </a:p>
          <a:p>
            <a:pPr marL="514350" indent="-514350">
              <a:buFont typeface="+mj-lt"/>
              <a:buAutoNum type="arabicPeriod"/>
            </a:pPr>
            <a:endParaRPr lang="nl-NL" sz="2400" i="1" dirty="0"/>
          </a:p>
        </p:txBody>
      </p:sp>
      <p:pic>
        <p:nvPicPr>
          <p:cNvPr id="9" name="Afbeelding 8">
            <a:extLst>
              <a:ext uri="{FF2B5EF4-FFF2-40B4-BE49-F238E27FC236}">
                <a16:creationId xmlns:a16="http://schemas.microsoft.com/office/drawing/2014/main" id="{AB82A184-23C8-D1BE-EC59-BC3C59D5D296}"/>
              </a:ext>
            </a:extLst>
          </p:cNvPr>
          <p:cNvPicPr>
            <a:picLocks noChangeAspect="1"/>
          </p:cNvPicPr>
          <p:nvPr/>
        </p:nvPicPr>
        <p:blipFill>
          <a:blip r:embed="rId4"/>
          <a:stretch>
            <a:fillRect/>
          </a:stretch>
        </p:blipFill>
        <p:spPr>
          <a:xfrm>
            <a:off x="8885336" y="1920876"/>
            <a:ext cx="2489114" cy="2501944"/>
          </a:xfrm>
          <a:prstGeom prst="rect">
            <a:avLst/>
          </a:prstGeom>
        </p:spPr>
      </p:pic>
      <p:sp>
        <p:nvSpPr>
          <p:cNvPr id="10" name="Tekstvak 9">
            <a:extLst>
              <a:ext uri="{FF2B5EF4-FFF2-40B4-BE49-F238E27FC236}">
                <a16:creationId xmlns:a16="http://schemas.microsoft.com/office/drawing/2014/main" id="{AA38EB59-BF2F-B761-8786-4E0EB7AA168A}"/>
              </a:ext>
            </a:extLst>
          </p:cNvPr>
          <p:cNvSpPr txBox="1"/>
          <p:nvPr/>
        </p:nvSpPr>
        <p:spPr>
          <a:xfrm rot="21282888">
            <a:off x="9189772" y="2439818"/>
            <a:ext cx="1895231" cy="1477328"/>
          </a:xfrm>
          <a:prstGeom prst="rect">
            <a:avLst/>
          </a:prstGeom>
          <a:noFill/>
        </p:spPr>
        <p:txBody>
          <a:bodyPr wrap="square" rtlCol="0">
            <a:spAutoFit/>
          </a:bodyPr>
          <a:lstStyle/>
          <a:p>
            <a:r>
              <a:rPr lang="nl-NL" i="1" dirty="0"/>
              <a:t>Denk even terug aan het gesprek bij de start over jouw doelgroep en hun invloed!</a:t>
            </a:r>
          </a:p>
        </p:txBody>
      </p:sp>
    </p:spTree>
    <p:extLst>
      <p:ext uri="{BB962C8B-B14F-4D97-AF65-F5344CB8AC3E}">
        <p14:creationId xmlns:p14="http://schemas.microsoft.com/office/powerpoint/2010/main" val="395011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2733697" cy="646331"/>
          </a:xfrm>
          <a:prstGeom prst="rect">
            <a:avLst/>
          </a:prstGeom>
          <a:noFill/>
        </p:spPr>
        <p:txBody>
          <a:bodyPr wrap="none" rtlCol="0">
            <a:spAutoFit/>
          </a:bodyPr>
          <a:lstStyle/>
          <a:p>
            <a:r>
              <a:rPr lang="nl-NL" sz="3600" b="1" dirty="0"/>
              <a:t>Vervolgacties</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407980" y="2055813"/>
            <a:ext cx="10515600" cy="3170099"/>
          </a:xfrm>
          <a:prstGeom prst="rect">
            <a:avLst/>
          </a:prstGeom>
          <a:noFill/>
        </p:spPr>
        <p:txBody>
          <a:bodyPr wrap="square" rtlCol="0">
            <a:spAutoFit/>
          </a:bodyPr>
          <a:lstStyle/>
          <a:p>
            <a:pPr marL="571500" indent="-571500">
              <a:buFont typeface="Arial" panose="020B0604020202020204" pitchFamily="34" charset="0"/>
              <a:buChar char="•"/>
            </a:pPr>
            <a:r>
              <a:rPr lang="nl-NL" sz="2800" dirty="0"/>
              <a:t>Opbrengsten van deze sessie</a:t>
            </a:r>
          </a:p>
          <a:p>
            <a:pPr marL="571500" indent="-571500">
              <a:buFont typeface="Arial" panose="020B0604020202020204" pitchFamily="34" charset="0"/>
              <a:buChar char="•"/>
            </a:pPr>
            <a:endParaRPr lang="nl-NL" sz="2800" dirty="0"/>
          </a:p>
          <a:p>
            <a:pPr marL="571500" indent="-571500">
              <a:buFont typeface="Arial" panose="020B0604020202020204" pitchFamily="34" charset="0"/>
              <a:buChar char="•"/>
            </a:pPr>
            <a:r>
              <a:rPr lang="nl-NL" sz="2800" dirty="0"/>
              <a:t>Gewenste opbrengsten van vervolg</a:t>
            </a:r>
          </a:p>
          <a:p>
            <a:endParaRPr lang="nl-NL" sz="2800" dirty="0"/>
          </a:p>
          <a:p>
            <a:pPr marL="571500" indent="-571500">
              <a:buFont typeface="Arial" panose="020B0604020202020204" pitchFamily="34" charset="0"/>
              <a:buChar char="•"/>
            </a:pPr>
            <a:r>
              <a:rPr lang="nl-NL" sz="2800" dirty="0"/>
              <a:t>Afsluiting en vervolgafspraken</a:t>
            </a:r>
            <a:endParaRPr lang="nl-NL" sz="3600" i="1" dirty="0"/>
          </a:p>
          <a:p>
            <a:pPr marL="0" indent="0" algn="ctr">
              <a:buNone/>
            </a:pPr>
            <a:endParaRPr lang="nl-NL" sz="3600" i="1" dirty="0"/>
          </a:p>
          <a:p>
            <a:pPr marL="514350" indent="-514350">
              <a:buFont typeface="+mj-lt"/>
              <a:buAutoNum type="arabicPeriod"/>
            </a:pPr>
            <a:endParaRPr lang="nl-NL" sz="2400" i="1" dirty="0"/>
          </a:p>
        </p:txBody>
      </p:sp>
    </p:spTree>
    <p:extLst>
      <p:ext uri="{BB962C8B-B14F-4D97-AF65-F5344CB8AC3E}">
        <p14:creationId xmlns:p14="http://schemas.microsoft.com/office/powerpoint/2010/main" val="83749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9518183" cy="584775"/>
          </a:xfrm>
          <a:prstGeom prst="rect">
            <a:avLst/>
          </a:prstGeom>
          <a:noFill/>
        </p:spPr>
        <p:txBody>
          <a:bodyPr wrap="none" rtlCol="0">
            <a:spAutoFit/>
          </a:bodyPr>
          <a:lstStyle/>
          <a:p>
            <a:r>
              <a:rPr lang="nl-NL" sz="3200" b="1" dirty="0"/>
              <a:t>Inspiratie om met jeugdparticipatie aan de slag te gaan</a:t>
            </a:r>
            <a:endParaRPr lang="nl-NL" sz="24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131935" y="1432551"/>
            <a:ext cx="10515600" cy="647459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Onderzoek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Jurrius, K. (2012) </a:t>
            </a:r>
            <a:r>
              <a:rPr kumimoji="0" lang="nl-NL" sz="14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Uit de spagaat! Naar een kwaliteitsraamwerk voor Participatief Jongeren Onderzoek. </a:t>
            </a:r>
            <a:r>
              <a:rPr kumimoji="0" lang="nl-NL"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Amsterdam, Ipskamp Drukkers [</a:t>
            </a:r>
            <a:r>
              <a:rPr kumimoji="0" lang="nl-NL" sz="14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4"/>
              </a:rPr>
              <a:t>Link</a:t>
            </a:r>
            <a:r>
              <a:rPr kumimoji="0" lang="nl-NL"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err="1">
                <a:ln>
                  <a:noFill/>
                </a:ln>
                <a:solidFill>
                  <a:prstClr val="black"/>
                </a:solidFill>
                <a:effectLst/>
                <a:uLnTx/>
                <a:uFillTx/>
                <a:latin typeface="Calibri" panose="020F0502020204030204"/>
                <a:ea typeface="+mn-ea"/>
                <a:cs typeface="+mn-cs"/>
              </a:rPr>
              <a:t>Dedding</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C., Jurrius, K., Moonen, X. en Rutjes, L. (2013) </a:t>
            </a: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rPr>
              <a:t>Kinderen en jongeren actief in wetenschappelijk onderzoek en beleid. Ethiek, methoden en resultaten van onderzoek met en door jeugd.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Amsterdam, </a:t>
            </a:r>
            <a:r>
              <a:rPr kumimoji="0" lang="nl-NL" sz="1400" b="0" i="0" u="none" strike="noStrike" kern="1200" cap="none" spc="0" normalizeH="0" baseline="0" noProof="0" dirty="0" err="1">
                <a:ln>
                  <a:noFill/>
                </a:ln>
                <a:solidFill>
                  <a:prstClr val="black"/>
                </a:solidFill>
                <a:effectLst/>
                <a:uLnTx/>
                <a:uFillTx/>
                <a:latin typeface="Calibri" panose="020F0502020204030204"/>
                <a:ea typeface="+mn-ea"/>
                <a:cs typeface="+mn-cs"/>
              </a:rPr>
              <a:t>Lannoo</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Campus.</a:t>
            </a:r>
            <a:endParaRPr kumimoji="0" lang="nl-NL"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hlinkClick r:id="rId5"/>
              </a:rPr>
              <a:t>https://www.researchgate.net/publication/303360435_Child_participatory_research_methods_Attempts_to_go_'deeper</a:t>
            </a:r>
            <a:r>
              <a:rPr kumimoji="0" lang="nl-NL"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Wong, N. Marc A. </a:t>
            </a:r>
            <a:r>
              <a:rPr kumimoji="0" lang="en-US" sz="1400" b="0" i="0" u="none" strike="noStrike" kern="1200" cap="none" spc="0" normalizeH="0" baseline="0" noProof="0" dirty="0">
                <a:ln>
                  <a:noFill/>
                </a:ln>
                <a:solidFill>
                  <a:srgbClr val="42122D"/>
                </a:solidFill>
                <a:effectLst/>
                <a:uLnTx/>
                <a:uFillTx/>
                <a:latin typeface="Calibri" panose="020F0502020204030204"/>
                <a:ea typeface="+mn-ea"/>
                <a:cs typeface="+mn-cs"/>
              </a:rPr>
              <a:t>Zimmerman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a:t>
            </a:r>
            <a:r>
              <a:rPr kumimoji="0" lang="en-US" sz="1400" b="0" i="0" u="none" strike="noStrike" kern="1200" cap="none" spc="0" normalizeH="0" baseline="0" noProof="0" dirty="0">
                <a:ln>
                  <a:noFill/>
                </a:ln>
                <a:solidFill>
                  <a:srgbClr val="EF776E"/>
                </a:solidFill>
                <a:effectLst/>
                <a:uLnTx/>
                <a:uFillTx/>
                <a:latin typeface="Calibri" panose="020F0502020204030204"/>
                <a:ea typeface="+mn-ea"/>
                <a:cs typeface="+mn-cs"/>
              </a:rPr>
              <a:t>Parker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 (2010</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Typology of Youth Participation and Empowerment for Child and Adolescent Health Promotion.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J Community </a:t>
            </a:r>
            <a:r>
              <a:rPr kumimoji="0" lang="nl-NL" sz="1400" b="0" i="0" u="none" strike="noStrike" kern="1200" cap="none" spc="0" normalizeH="0" baseline="0" noProof="0" dirty="0" err="1">
                <a:ln>
                  <a:noFill/>
                </a:ln>
                <a:solidFill>
                  <a:prstClr val="black"/>
                </a:solidFill>
                <a:effectLst/>
                <a:uLnTx/>
                <a:uFillTx/>
                <a:latin typeface="Calibri" panose="020F0502020204030204"/>
                <a:ea typeface="+mn-ea"/>
                <a:cs typeface="+mn-cs"/>
              </a:rPr>
              <a:t>Psychol</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(2010) 46:100–114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ea typeface="Times New Roman" panose="02020603050405020304" pitchFamily="18" charset="0"/>
                <a:cs typeface="+mn-cs"/>
                <a:hlinkClick r:id="rId6"/>
              </a:rPr>
              <a:t>https://pdf4pro.com/view/toward-a-critical-social-theory-of-youth-empowerment-2dc601.html</a:t>
            </a:r>
            <a:r>
              <a:rPr kumimoji="0" lang="nl-NL" sz="1400" b="0" i="0" u="none" strike="noStrike" kern="1200" cap="none" spc="0" normalizeH="0" baseline="0" noProof="0" dirty="0">
                <a:ln>
                  <a:noFill/>
                </a:ln>
                <a:solidFill>
                  <a:prstClr val="black"/>
                </a:solidFill>
                <a:effectLst/>
                <a:uLnTx/>
                <a:uFillTx/>
                <a:ea typeface="Times New Roman" panose="02020603050405020304" pitchFamily="18"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Praktische websites met werkvormen en handreikingen</a:t>
            </a:r>
            <a:endParaRPr kumimoji="0" lang="nl-NL"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hlinkClick r:id="rId7"/>
              </a:rPr>
              <a:t>https://childethics.com/</a:t>
            </a:r>
            <a:r>
              <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nl-NL"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hlinkClick r:id="rId8"/>
              </a:rPr>
              <a:t>https://resourcecentre.savethechildren.net/document/so-you-want-involve-children-research-toolkit-supporting-childrens-meaningful-and-ethical/</a:t>
            </a:r>
            <a:r>
              <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nl-NL"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hlinkClick r:id="rId9"/>
              </a:rPr>
              <a:t>https://www.participatorymethods.org/sites/participatorymethods.org/files/children%20and%20participation_wilkinson.pdf</a:t>
            </a:r>
            <a:r>
              <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hlinkClick r:id="rId10"/>
              </a:rPr>
              <a:t>http://globalkidsonline.net/wp-content/uploads/2016/05/Guide-8-Participatory-methods-Kleine-Pearson-Poveda.pdf</a:t>
            </a:r>
            <a:r>
              <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lang="nl-NL" sz="1200" dirty="0">
                <a:hlinkClick r:id="rId11"/>
              </a:rPr>
              <a:t>Werkvormen voor samenwerking met kinderen en jongeren | Nederlands Jeugdinstituut (nji.nl)</a:t>
            </a:r>
            <a:endPar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hlinkClick r:id="rId12"/>
              </a:rPr>
              <a:t>https://st-alexander.nl/wp-content/uploads/2023/11/Toolkit-inclusieve-jongerenparticipatie-Stichting-Alexander.pdf</a:t>
            </a:r>
            <a:endPar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hlinkClick r:id="rId13"/>
              </a:rPr>
              <a:t>https://st-alexander.nl/wp-content/uploads/2020/09/PDF-Vuistregels-1.pdf</a:t>
            </a:r>
            <a:r>
              <a:rPr kumimoji="0" lang="nl-NL"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hlinkClick r:id="rId14"/>
              </a:rPr>
              <a:t>https://www.spelactief.nl/overzicht/kennismakingsspellen</a:t>
            </a:r>
            <a:r>
              <a:rPr kumimoji="0" lang="nl-NL"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hlinkClick r:id="rId15"/>
              </a:rPr>
              <a:t>https://www.zonmw.nl/nl/artikel/tips-voor-betekenisvolle-jongerenparticipatie-onderzoek</a:t>
            </a:r>
            <a:r>
              <a:rPr kumimoji="0" lang="nl-NL"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p>
          <a:p>
            <a:pPr marR="0" lvl="0" algn="l" defTabSz="914400" rtl="0" eaLnBrk="1" fontAlgn="auto" latinLnBrk="0" hangingPunct="1">
              <a:lnSpc>
                <a:spcPct val="90000"/>
              </a:lnSpc>
              <a:spcBef>
                <a:spcPts val="1000"/>
              </a:spcBef>
              <a:spcAft>
                <a:spcPts val="0"/>
              </a:spcAft>
              <a:buClrTx/>
              <a:buSzTx/>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indent="0" algn="ctr">
              <a:buNone/>
            </a:pPr>
            <a:endParaRPr lang="nl-NL" sz="3600" i="1" dirty="0"/>
          </a:p>
          <a:p>
            <a:pPr marL="514350" indent="-514350">
              <a:buFont typeface="+mj-lt"/>
              <a:buAutoNum type="arabicPeriod"/>
            </a:pPr>
            <a:endParaRPr lang="nl-NL" sz="2400" i="1" dirty="0"/>
          </a:p>
        </p:txBody>
      </p:sp>
    </p:spTree>
    <p:extLst>
      <p:ext uri="{BB962C8B-B14F-4D97-AF65-F5344CB8AC3E}">
        <p14:creationId xmlns:p14="http://schemas.microsoft.com/office/powerpoint/2010/main" val="123344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0BDDB4A-6859-45D6-AC81-4A0185FC1D4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p:spPr>
      </p:pic>
      <p:sp>
        <p:nvSpPr>
          <p:cNvPr id="8" name="Tekstvak 7">
            <a:extLst>
              <a:ext uri="{FF2B5EF4-FFF2-40B4-BE49-F238E27FC236}">
                <a16:creationId xmlns:a16="http://schemas.microsoft.com/office/drawing/2014/main" id="{018EAD77-343C-427C-84B4-870F687F1B74}"/>
              </a:ext>
            </a:extLst>
          </p:cNvPr>
          <p:cNvSpPr txBox="1"/>
          <p:nvPr/>
        </p:nvSpPr>
        <p:spPr>
          <a:xfrm>
            <a:off x="8665828" y="535846"/>
            <a:ext cx="3061981" cy="3539430"/>
          </a:xfrm>
          <a:prstGeom prst="rect">
            <a:avLst/>
          </a:prstGeom>
          <a:noFill/>
        </p:spPr>
        <p:txBody>
          <a:bodyPr wrap="square" rtlCol="0">
            <a:spAutoFit/>
          </a:bodyPr>
          <a:lstStyle/>
          <a:p>
            <a:r>
              <a:rPr lang="nl-NL" b="1" i="0" dirty="0">
                <a:solidFill>
                  <a:schemeClr val="bg1"/>
                </a:solidFill>
                <a:effectLst/>
                <a:latin typeface="Open Sans"/>
              </a:rPr>
              <a:t>OVER ONS</a:t>
            </a:r>
          </a:p>
          <a:p>
            <a:r>
              <a:rPr lang="nl-NL" sz="1200" b="0" i="0" dirty="0">
                <a:solidFill>
                  <a:schemeClr val="bg1"/>
                </a:solidFill>
                <a:effectLst/>
                <a:latin typeface="Open Sans"/>
              </a:rPr>
              <a:t>Stichting Alexander is een landelijke organisatie voor jeugdparticipatie en participatief jeugdonderzoek. Samen met kinderen, jongeren (en hun ouders), professionals en bestuurders realiseren we zinvolle en duurzame invloed van jeugd in onderzoek, beleid en praktijk. We doen kwalitatief onderzoek, participatief onderzoek, begeleiden participatieprocessen bij organisaties en dragen onze kennis uit via trainingen en het coachen van professionals.</a:t>
            </a:r>
          </a:p>
          <a:p>
            <a:endParaRPr lang="nl-NL" sz="1200" dirty="0">
              <a:solidFill>
                <a:schemeClr val="bg1"/>
              </a:solidFill>
              <a:latin typeface="Open Sans"/>
            </a:endParaRPr>
          </a:p>
          <a:p>
            <a:endParaRPr lang="nl-NL" sz="1200" b="1" i="0" dirty="0">
              <a:solidFill>
                <a:schemeClr val="bg1"/>
              </a:solidFill>
              <a:effectLst/>
              <a:latin typeface="Open Sans"/>
            </a:endParaRPr>
          </a:p>
          <a:p>
            <a:r>
              <a:rPr lang="nl-NL" sz="1600" b="1" dirty="0">
                <a:solidFill>
                  <a:schemeClr val="bg1"/>
                </a:solidFill>
              </a:rPr>
              <a:t>MEER WETEN?</a:t>
            </a:r>
            <a:endParaRPr lang="nl-NL" sz="1050" b="1" dirty="0">
              <a:solidFill>
                <a:schemeClr val="bg1"/>
              </a:solidFill>
            </a:endParaRPr>
          </a:p>
          <a:p>
            <a:r>
              <a:rPr lang="nl-NL" sz="1100" b="0" i="0" dirty="0">
                <a:solidFill>
                  <a:schemeClr val="bg1"/>
                </a:solidFill>
                <a:effectLst/>
                <a:latin typeface="Open Sans"/>
              </a:rPr>
              <a:t>www.st-alexander.nl </a:t>
            </a:r>
          </a:p>
          <a:p>
            <a:r>
              <a:rPr lang="nl-NL" sz="1100" b="1" dirty="0">
                <a:solidFill>
                  <a:schemeClr val="bg1"/>
                </a:solidFill>
                <a:latin typeface="Open Sans"/>
              </a:rPr>
              <a:t>info@st-alexander.nl </a:t>
            </a:r>
            <a:endParaRPr lang="nl-NL" sz="1100" b="1" dirty="0">
              <a:solidFill>
                <a:schemeClr val="bg1"/>
              </a:solidFill>
            </a:endParaRPr>
          </a:p>
        </p:txBody>
      </p:sp>
    </p:spTree>
    <p:extLst>
      <p:ext uri="{BB962C8B-B14F-4D97-AF65-F5344CB8AC3E}">
        <p14:creationId xmlns:p14="http://schemas.microsoft.com/office/powerpoint/2010/main" val="25532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DBE0C44-4B73-420E-95E9-E0E1D3721C6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p:spPr>
      </p:pic>
      <p:sp>
        <p:nvSpPr>
          <p:cNvPr id="8" name="Tekstvak 7">
            <a:extLst>
              <a:ext uri="{FF2B5EF4-FFF2-40B4-BE49-F238E27FC236}">
                <a16:creationId xmlns:a16="http://schemas.microsoft.com/office/drawing/2014/main" id="{D9C2FAEC-0103-499E-AC9A-7136C84C43F5}"/>
              </a:ext>
            </a:extLst>
          </p:cNvPr>
          <p:cNvSpPr txBox="1"/>
          <p:nvPr/>
        </p:nvSpPr>
        <p:spPr>
          <a:xfrm>
            <a:off x="629174" y="1644242"/>
            <a:ext cx="4941116" cy="830997"/>
          </a:xfrm>
          <a:prstGeom prst="rect">
            <a:avLst/>
          </a:prstGeom>
          <a:noFill/>
        </p:spPr>
        <p:txBody>
          <a:bodyPr wrap="square" rtlCol="0">
            <a:spAutoFit/>
          </a:bodyPr>
          <a:lstStyle/>
          <a:p>
            <a:r>
              <a:rPr lang="nl-NL" sz="4800" dirty="0">
                <a:solidFill>
                  <a:srgbClr val="42122D"/>
                </a:solidFill>
              </a:rPr>
              <a:t>PROGRAMMA</a:t>
            </a:r>
          </a:p>
        </p:txBody>
      </p:sp>
      <p:sp>
        <p:nvSpPr>
          <p:cNvPr id="9" name="Tekstvak 8">
            <a:extLst>
              <a:ext uri="{FF2B5EF4-FFF2-40B4-BE49-F238E27FC236}">
                <a16:creationId xmlns:a16="http://schemas.microsoft.com/office/drawing/2014/main" id="{607A23C0-F144-4EA2-ACCF-B423E328EAF1}"/>
              </a:ext>
            </a:extLst>
          </p:cNvPr>
          <p:cNvSpPr txBox="1"/>
          <p:nvPr/>
        </p:nvSpPr>
        <p:spPr>
          <a:xfrm>
            <a:off x="733522" y="3002659"/>
            <a:ext cx="8703775" cy="2585323"/>
          </a:xfrm>
          <a:prstGeom prst="rect">
            <a:avLst/>
          </a:prstGeom>
          <a:noFill/>
        </p:spPr>
        <p:txBody>
          <a:bodyPr wrap="square" rtlCol="0">
            <a:spAutoFit/>
          </a:bodyPr>
          <a:lstStyle/>
          <a:p>
            <a:pPr marL="285750" indent="-285750">
              <a:buClr>
                <a:srgbClr val="42122D"/>
              </a:buClr>
              <a:buFont typeface="Arial" panose="020B0604020202020204" pitchFamily="34" charset="0"/>
              <a:buChar char="•"/>
            </a:pPr>
            <a:r>
              <a:rPr lang="nl-NL" dirty="0"/>
              <a:t>Introductie en welkom</a:t>
            </a:r>
          </a:p>
          <a:p>
            <a:pPr marL="285750" indent="-285750">
              <a:buClr>
                <a:srgbClr val="42122D"/>
              </a:buClr>
              <a:buFont typeface="Arial" panose="020B0604020202020204" pitchFamily="34" charset="0"/>
              <a:buChar char="•"/>
            </a:pPr>
            <a:r>
              <a:rPr lang="nl-NL" dirty="0"/>
              <a:t>Voordat je aan de slag gaat met jongerenparticipatie…</a:t>
            </a:r>
          </a:p>
          <a:p>
            <a:pPr marL="285750" indent="-285750">
              <a:buClr>
                <a:srgbClr val="42122D"/>
              </a:buClr>
              <a:buFont typeface="Arial" panose="020B0604020202020204" pitchFamily="34" charset="0"/>
              <a:buChar char="•"/>
            </a:pPr>
            <a:r>
              <a:rPr lang="nl-NL" dirty="0"/>
              <a:t>Niveaus van participatie</a:t>
            </a:r>
          </a:p>
          <a:p>
            <a:pPr marL="285750" indent="-285750">
              <a:buClr>
                <a:srgbClr val="42122D"/>
              </a:buClr>
              <a:buFont typeface="Arial" panose="020B0604020202020204" pitchFamily="34" charset="0"/>
              <a:buChar char="•"/>
            </a:pPr>
            <a:r>
              <a:rPr lang="nl-NL" dirty="0"/>
              <a:t>Basisprincipes, ethische principes, en kritieke factoren van participatie</a:t>
            </a:r>
          </a:p>
          <a:p>
            <a:pPr marL="285750" indent="-285750">
              <a:buClr>
                <a:srgbClr val="42122D"/>
              </a:buClr>
              <a:buFont typeface="Arial" panose="020B0604020202020204" pitchFamily="34" charset="0"/>
              <a:buChar char="•"/>
            </a:pPr>
            <a:r>
              <a:rPr lang="nl-NL" dirty="0"/>
              <a:t>Praktijkvoorbeelden</a:t>
            </a:r>
          </a:p>
          <a:p>
            <a:pPr marL="285750" indent="-285750">
              <a:buClr>
                <a:srgbClr val="42122D"/>
              </a:buClr>
              <a:buFont typeface="Arial" panose="020B0604020202020204" pitchFamily="34" charset="0"/>
              <a:buChar char="•"/>
            </a:pPr>
            <a:r>
              <a:rPr lang="nl-NL" dirty="0"/>
              <a:t>Toepassing in de eigen werkpraktijk (discussie)</a:t>
            </a:r>
          </a:p>
          <a:p>
            <a:pPr marL="285750" indent="-285750">
              <a:buClr>
                <a:srgbClr val="42122D"/>
              </a:buClr>
              <a:buFont typeface="Arial" panose="020B0604020202020204" pitchFamily="34" charset="0"/>
              <a:buChar char="•"/>
            </a:pPr>
            <a:r>
              <a:rPr lang="nl-NL" dirty="0"/>
              <a:t>Vervolgacties</a:t>
            </a:r>
          </a:p>
          <a:p>
            <a:pPr marL="285750" indent="-285750">
              <a:buClr>
                <a:srgbClr val="42122D"/>
              </a:buClr>
              <a:buFont typeface="Arial" panose="020B0604020202020204" pitchFamily="34" charset="0"/>
              <a:buChar char="•"/>
            </a:pPr>
            <a:endParaRPr lang="nl-NL" dirty="0"/>
          </a:p>
          <a:p>
            <a:pPr marL="285750" indent="-285750">
              <a:buClr>
                <a:srgbClr val="42122D"/>
              </a:buClr>
              <a:buFont typeface="Arial" panose="020B0604020202020204" pitchFamily="34" charset="0"/>
              <a:buChar char="•"/>
            </a:pPr>
            <a:endParaRPr lang="nl-NL" dirty="0"/>
          </a:p>
        </p:txBody>
      </p:sp>
    </p:spTree>
    <p:extLst>
      <p:ext uri="{BB962C8B-B14F-4D97-AF65-F5344CB8AC3E}">
        <p14:creationId xmlns:p14="http://schemas.microsoft.com/office/powerpoint/2010/main" val="217343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p:txBody>
          <a:bodyPr>
            <a:normAutofit fontScale="47500" lnSpcReduction="20000"/>
          </a:bodyPr>
          <a:lstStyle/>
          <a:p>
            <a:pPr marL="0" indent="0" algn="l">
              <a:buNone/>
            </a:pPr>
            <a:r>
              <a:rPr lang="nl-NL" sz="2500" b="1" i="0" dirty="0">
                <a:solidFill>
                  <a:srgbClr val="3F3F3F"/>
                </a:solidFill>
                <a:effectLst/>
                <a:latin typeface="Open Sans" panose="020B0606030504020204" pitchFamily="34" charset="0"/>
              </a:rPr>
              <a:t>Missie:</a:t>
            </a:r>
          </a:p>
          <a:p>
            <a:r>
              <a:rPr lang="nl-NL" sz="3400" dirty="0"/>
              <a:t>Samen met kinderen, jongeren (en hun ouders), professionals en bestuurders realiseren we zinvolle en duurzame invloed in onderzoek </a:t>
            </a:r>
            <a:r>
              <a:rPr lang="nl-NL" sz="3400"/>
              <a:t>en beleid</a:t>
            </a:r>
            <a:endParaRPr lang="nl-NL" sz="3400" dirty="0"/>
          </a:p>
          <a:p>
            <a:pPr marL="0" indent="0" algn="l">
              <a:buNone/>
            </a:pPr>
            <a:endParaRPr lang="nl-NL" sz="2900" b="0" i="0" dirty="0">
              <a:solidFill>
                <a:srgbClr val="3F3F3F"/>
              </a:solidFill>
              <a:effectLst/>
              <a:latin typeface="Open Sans" panose="020B0606030504020204" pitchFamily="34" charset="0"/>
            </a:endParaRPr>
          </a:p>
          <a:p>
            <a:pPr marL="0" indent="0">
              <a:buNone/>
            </a:pPr>
            <a:r>
              <a:rPr lang="nl-NL" sz="2900" b="1" dirty="0"/>
              <a:t>Strategie</a:t>
            </a:r>
          </a:p>
          <a:p>
            <a:r>
              <a:rPr lang="nl-NL" sz="3400" dirty="0"/>
              <a:t>Kwalitatief participatief onderzoek (actiegericht, leefwereldonderzoek)</a:t>
            </a:r>
          </a:p>
          <a:p>
            <a:r>
              <a:rPr lang="nl-NL" sz="3400" dirty="0"/>
              <a:t>Ontwikkeling van instrumenten, modellen, </a:t>
            </a:r>
            <a:r>
              <a:rPr lang="nl-NL" sz="3400" dirty="0" err="1"/>
              <a:t>toolkits</a:t>
            </a:r>
            <a:r>
              <a:rPr lang="nl-NL" sz="3400" dirty="0"/>
              <a:t> in en samen met de praktijk</a:t>
            </a:r>
          </a:p>
          <a:p>
            <a:r>
              <a:rPr lang="nl-NL" sz="3400" dirty="0"/>
              <a:t>Kennisverspreiding </a:t>
            </a:r>
            <a:r>
              <a:rPr lang="nl-NL" sz="3400" dirty="0" err="1"/>
              <a:t>dmv</a:t>
            </a:r>
            <a:r>
              <a:rPr lang="nl-NL" sz="3400" dirty="0"/>
              <a:t> workshops en advisering voor professionals, onderzoekers, beleidsadviseurs</a:t>
            </a:r>
          </a:p>
          <a:p>
            <a:pPr marL="0" indent="0">
              <a:buNone/>
            </a:pPr>
            <a:endParaRPr lang="nl-NL" sz="2900" dirty="0"/>
          </a:p>
          <a:p>
            <a:pPr marL="0" indent="0">
              <a:buNone/>
            </a:pPr>
            <a:r>
              <a:rPr lang="nl-NL" sz="2900" b="1" dirty="0"/>
              <a:t>Voorbeelden</a:t>
            </a:r>
          </a:p>
          <a:p>
            <a:r>
              <a:rPr lang="nl-NL" sz="3400" dirty="0"/>
              <a:t>Behoefteonderzoek naar informatie en steun over passend onderwijs voor Samenwerkingsverband</a:t>
            </a:r>
          </a:p>
          <a:p>
            <a:r>
              <a:rPr lang="nl-NL" sz="3400" dirty="0"/>
              <a:t>Behoefteonderzoek voortijdig schoolverlaters over aanbod Jongerenpunt gemeente Amsterdam</a:t>
            </a:r>
          </a:p>
          <a:p>
            <a:r>
              <a:rPr lang="nl-NL" sz="3400" dirty="0"/>
              <a:t>Begeleiding platform stagediscriminatie en overgang vmbo mbo voor Ministerie OCW en SZW</a:t>
            </a:r>
          </a:p>
          <a:p>
            <a:r>
              <a:rPr lang="nl-NL" sz="3400" dirty="0"/>
              <a:t>Praktische tools zoals MBO Verbeterkit, C-toets, Jongeren onderzoeks- en adviesgroep, Kinderonderzoeksgroep</a:t>
            </a:r>
          </a:p>
          <a:p>
            <a:pPr marL="0" indent="0">
              <a:buNone/>
            </a:pPr>
            <a:endParaRPr lang="nl-NL" sz="2900" dirty="0"/>
          </a:p>
          <a:p>
            <a:endParaRPr lang="nl-NL" dirty="0"/>
          </a:p>
          <a:p>
            <a:endParaRPr lang="nl-NL" dirty="0"/>
          </a:p>
        </p:txBody>
      </p:sp>
      <p:pic>
        <p:nvPicPr>
          <p:cNvPr id="7" name="Afbeelding 6" descr="Afbeelding met Lettertype, Graphics, tekst, grafische vormgeving&#10;&#10;Automatisch gegenereerde beschrijving">
            <a:extLst>
              <a:ext uri="{FF2B5EF4-FFF2-40B4-BE49-F238E27FC236}">
                <a16:creationId xmlns:a16="http://schemas.microsoft.com/office/drawing/2014/main" id="{50F87E76-AC20-94C2-B97F-13D8AAC20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993" y="140222"/>
            <a:ext cx="5129252" cy="1476788"/>
          </a:xfrm>
          <a:prstGeom prst="rect">
            <a:avLst/>
          </a:prstGeom>
        </p:spPr>
      </p:pic>
    </p:spTree>
    <p:extLst>
      <p:ext uri="{BB962C8B-B14F-4D97-AF65-F5344CB8AC3E}">
        <p14:creationId xmlns:p14="http://schemas.microsoft.com/office/powerpoint/2010/main" val="75711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5"/>
            <a:ext cx="105156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5991192" cy="646331"/>
          </a:xfrm>
          <a:prstGeom prst="rect">
            <a:avLst/>
          </a:prstGeom>
          <a:noFill/>
        </p:spPr>
        <p:txBody>
          <a:bodyPr wrap="none" rtlCol="0">
            <a:spAutoFit/>
          </a:bodyPr>
          <a:lstStyle/>
          <a:p>
            <a:r>
              <a:rPr lang="nl-NL" sz="3600" b="1" dirty="0"/>
              <a:t>Voordat we aan de slag gaan…</a:t>
            </a:r>
            <a:endParaRPr lang="nl-NL" sz="2800" b="1" dirty="0"/>
          </a:p>
        </p:txBody>
      </p:sp>
      <p:pic>
        <p:nvPicPr>
          <p:cNvPr id="7" name="Afbeelding 6">
            <a:extLst>
              <a:ext uri="{FF2B5EF4-FFF2-40B4-BE49-F238E27FC236}">
                <a16:creationId xmlns:a16="http://schemas.microsoft.com/office/drawing/2014/main" id="{A7B2D731-01B8-8880-38B8-8E5064427333}"/>
              </a:ext>
            </a:extLst>
          </p:cNvPr>
          <p:cNvPicPr>
            <a:picLocks noChangeAspect="1"/>
          </p:cNvPicPr>
          <p:nvPr/>
        </p:nvPicPr>
        <p:blipFill>
          <a:blip r:embed="rId4"/>
          <a:stretch>
            <a:fillRect/>
          </a:stretch>
        </p:blipFill>
        <p:spPr>
          <a:xfrm>
            <a:off x="3006472" y="4052463"/>
            <a:ext cx="4392421" cy="2467609"/>
          </a:xfrm>
          <a:prstGeom prst="rect">
            <a:avLst/>
          </a:prstGeom>
        </p:spPr>
      </p:pic>
      <p:sp>
        <p:nvSpPr>
          <p:cNvPr id="11" name="Tekstvak 10">
            <a:extLst>
              <a:ext uri="{FF2B5EF4-FFF2-40B4-BE49-F238E27FC236}">
                <a16:creationId xmlns:a16="http://schemas.microsoft.com/office/drawing/2014/main" id="{7D8FE889-846D-F6A8-DC06-559EAD1165DE}"/>
              </a:ext>
            </a:extLst>
          </p:cNvPr>
          <p:cNvSpPr txBox="1"/>
          <p:nvPr/>
        </p:nvSpPr>
        <p:spPr>
          <a:xfrm>
            <a:off x="347595" y="1960209"/>
            <a:ext cx="10776733" cy="1754326"/>
          </a:xfrm>
          <a:prstGeom prst="rect">
            <a:avLst/>
          </a:prstGeom>
          <a:noFill/>
        </p:spPr>
        <p:txBody>
          <a:bodyPr wrap="none" rtlCol="0">
            <a:spAutoFit/>
          </a:bodyPr>
          <a:lstStyle/>
          <a:p>
            <a:r>
              <a:rPr lang="nl-NL" b="1" dirty="0"/>
              <a:t>Onderlinge uitwisseling</a:t>
            </a:r>
          </a:p>
          <a:p>
            <a:pPr marL="285750" indent="-285750">
              <a:buFont typeface="Arial" panose="020B0604020202020204" pitchFamily="34" charset="0"/>
              <a:buChar char="•"/>
            </a:pPr>
            <a:r>
              <a:rPr lang="nl-NL" dirty="0"/>
              <a:t>Wat is jouw ervaring met (jongeren)participatie? </a:t>
            </a:r>
            <a:r>
              <a:rPr lang="nl-NL" i="1" dirty="0"/>
              <a:t>Indien geen ervaring</a:t>
            </a:r>
            <a:r>
              <a:rPr lang="nl-NL" dirty="0"/>
              <a:t>: wat is jongerenparticipatie volgens jou?</a:t>
            </a:r>
          </a:p>
          <a:p>
            <a:pPr marL="285750" indent="-285750">
              <a:buFont typeface="Arial" panose="020B0604020202020204" pitchFamily="34" charset="0"/>
              <a:buChar char="•"/>
            </a:pPr>
            <a:r>
              <a:rPr lang="nl-NL" dirty="0"/>
              <a:t>Waar kan jouw doelgroep </a:t>
            </a:r>
            <a:r>
              <a:rPr lang="nl-NL" b="1" dirty="0"/>
              <a:t>invloed</a:t>
            </a:r>
            <a:r>
              <a:rPr lang="nl-NL" dirty="0"/>
              <a:t> op uitoefenen in jouw werkpraktijk (en waar niet) en waarom?</a:t>
            </a:r>
          </a:p>
          <a:p>
            <a:pPr marL="285750" indent="-285750">
              <a:buFont typeface="Arial" panose="020B0604020202020204" pitchFamily="34" charset="0"/>
              <a:buChar char="•"/>
            </a:pPr>
            <a:r>
              <a:rPr lang="nl-NL" dirty="0"/>
              <a:t>Wie is je </a:t>
            </a:r>
            <a:r>
              <a:rPr lang="nl-NL" b="1" dirty="0"/>
              <a:t>doelgroep</a:t>
            </a:r>
            <a:r>
              <a:rPr lang="nl-NL" dirty="0"/>
              <a:t> (zo specifiek mogelijk) – ook los van plek in onderwijs en arbeid?</a:t>
            </a:r>
          </a:p>
          <a:p>
            <a:pPr marL="285750" indent="-285750">
              <a:buFont typeface="Arial" panose="020B0604020202020204" pitchFamily="34" charset="0"/>
              <a:buChar char="•"/>
            </a:pPr>
            <a:r>
              <a:rPr lang="nl-NL" dirty="0"/>
              <a:t>Wat lijkt je leuk/ wat lijkt je vreselijk aan jongerenparticipatie?</a:t>
            </a:r>
          </a:p>
          <a:p>
            <a:endParaRPr lang="nl-NL" b="1" dirty="0"/>
          </a:p>
        </p:txBody>
      </p:sp>
    </p:spTree>
    <p:extLst>
      <p:ext uri="{BB962C8B-B14F-4D97-AF65-F5344CB8AC3E}">
        <p14:creationId xmlns:p14="http://schemas.microsoft.com/office/powerpoint/2010/main" val="420536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4805226" cy="646331"/>
          </a:xfrm>
          <a:prstGeom prst="rect">
            <a:avLst/>
          </a:prstGeom>
          <a:noFill/>
        </p:spPr>
        <p:txBody>
          <a:bodyPr wrap="none" rtlCol="0">
            <a:spAutoFit/>
          </a:bodyPr>
          <a:lstStyle/>
          <a:p>
            <a:r>
              <a:rPr lang="nl-NL" sz="3600" b="1" dirty="0"/>
              <a:t>Niveaus van participatie</a:t>
            </a:r>
            <a:endParaRPr lang="nl-NL" sz="2800" b="1" dirty="0"/>
          </a:p>
        </p:txBody>
      </p:sp>
      <p:graphicFrame>
        <p:nvGraphicFramePr>
          <p:cNvPr id="6" name="Tabel 5">
            <a:extLst>
              <a:ext uri="{FF2B5EF4-FFF2-40B4-BE49-F238E27FC236}">
                <a16:creationId xmlns:a16="http://schemas.microsoft.com/office/drawing/2014/main" id="{2708DE24-3B45-D96F-3C37-7598DAB32DA2}"/>
              </a:ext>
            </a:extLst>
          </p:cNvPr>
          <p:cNvGraphicFramePr>
            <a:graphicFrameLocks noGrp="1"/>
          </p:cNvGraphicFramePr>
          <p:nvPr>
            <p:extLst>
              <p:ext uri="{D42A27DB-BD31-4B8C-83A1-F6EECF244321}">
                <p14:modId xmlns:p14="http://schemas.microsoft.com/office/powerpoint/2010/main" val="1339160680"/>
              </p:ext>
            </p:extLst>
          </p:nvPr>
        </p:nvGraphicFramePr>
        <p:xfrm>
          <a:off x="145097" y="1300163"/>
          <a:ext cx="10630734" cy="4876800"/>
        </p:xfrm>
        <a:graphic>
          <a:graphicData uri="http://schemas.openxmlformats.org/drawingml/2006/table">
            <a:tbl>
              <a:tblPr firstRow="1" bandRow="1">
                <a:tableStyleId>{5C22544A-7EE6-4342-B048-85BDC9FD1C3A}</a:tableStyleId>
              </a:tblPr>
              <a:tblGrid>
                <a:gridCol w="1666450">
                  <a:extLst>
                    <a:ext uri="{9D8B030D-6E8A-4147-A177-3AD203B41FA5}">
                      <a16:colId xmlns:a16="http://schemas.microsoft.com/office/drawing/2014/main" val="2206330412"/>
                    </a:ext>
                  </a:extLst>
                </a:gridCol>
                <a:gridCol w="1154722">
                  <a:extLst>
                    <a:ext uri="{9D8B030D-6E8A-4147-A177-3AD203B41FA5}">
                      <a16:colId xmlns:a16="http://schemas.microsoft.com/office/drawing/2014/main" val="2813495195"/>
                    </a:ext>
                  </a:extLst>
                </a:gridCol>
                <a:gridCol w="1262347">
                  <a:extLst>
                    <a:ext uri="{9D8B030D-6E8A-4147-A177-3AD203B41FA5}">
                      <a16:colId xmlns:a16="http://schemas.microsoft.com/office/drawing/2014/main" val="1686838660"/>
                    </a:ext>
                  </a:extLst>
                </a:gridCol>
                <a:gridCol w="1309443">
                  <a:extLst>
                    <a:ext uri="{9D8B030D-6E8A-4147-A177-3AD203B41FA5}">
                      <a16:colId xmlns:a16="http://schemas.microsoft.com/office/drawing/2014/main" val="63784596"/>
                    </a:ext>
                  </a:extLst>
                </a:gridCol>
                <a:gridCol w="1309443">
                  <a:extLst>
                    <a:ext uri="{9D8B030D-6E8A-4147-A177-3AD203B41FA5}">
                      <a16:colId xmlns:a16="http://schemas.microsoft.com/office/drawing/2014/main" val="3174422223"/>
                    </a:ext>
                  </a:extLst>
                </a:gridCol>
                <a:gridCol w="1309443">
                  <a:extLst>
                    <a:ext uri="{9D8B030D-6E8A-4147-A177-3AD203B41FA5}">
                      <a16:colId xmlns:a16="http://schemas.microsoft.com/office/drawing/2014/main" val="2944703071"/>
                    </a:ext>
                  </a:extLst>
                </a:gridCol>
                <a:gridCol w="1309443">
                  <a:extLst>
                    <a:ext uri="{9D8B030D-6E8A-4147-A177-3AD203B41FA5}">
                      <a16:colId xmlns:a16="http://schemas.microsoft.com/office/drawing/2014/main" val="4166999449"/>
                    </a:ext>
                  </a:extLst>
                </a:gridCol>
                <a:gridCol w="1309443">
                  <a:extLst>
                    <a:ext uri="{9D8B030D-6E8A-4147-A177-3AD203B41FA5}">
                      <a16:colId xmlns:a16="http://schemas.microsoft.com/office/drawing/2014/main" val="270060768"/>
                    </a:ext>
                  </a:extLst>
                </a:gridCol>
              </a:tblGrid>
              <a:tr h="370840">
                <a:tc>
                  <a:txBody>
                    <a:bodyPr/>
                    <a:lstStyle/>
                    <a:p>
                      <a:endParaRPr lang="nl-NL" sz="1200" dirty="0"/>
                    </a:p>
                    <a:p>
                      <a:endParaRPr lang="nl-NL" sz="1200" dirty="0"/>
                    </a:p>
                    <a:p>
                      <a:endParaRPr lang="nl-NL" sz="1200" dirty="0"/>
                    </a:p>
                    <a:p>
                      <a:endParaRPr lang="nl-NL" sz="1200" dirty="0"/>
                    </a:p>
                    <a:p>
                      <a:endParaRPr lang="nl-NL" sz="1200" dirty="0"/>
                    </a:p>
                    <a:p>
                      <a:endParaRPr lang="nl-NL" sz="1200" dirty="0"/>
                    </a:p>
                    <a:p>
                      <a:r>
                        <a:rPr lang="nl-NL" sz="1200" dirty="0"/>
                        <a:t>Wat is jouw </a:t>
                      </a:r>
                      <a:r>
                        <a:rPr lang="nl-NL" sz="1200"/>
                        <a:t>relatie met jouw </a:t>
                      </a:r>
                      <a:r>
                        <a:rPr lang="nl-NL" sz="1200" dirty="0"/>
                        <a:t>doelgroep bij de:</a:t>
                      </a:r>
                    </a:p>
                  </a:txBody>
                  <a:tcPr>
                    <a:solidFill>
                      <a:srgbClr val="42122D"/>
                    </a:solidFill>
                  </a:tcPr>
                </a:tc>
                <a:tc>
                  <a:txBody>
                    <a:bodyPr/>
                    <a:lstStyle/>
                    <a:p>
                      <a:endParaRPr lang="nl-NL" sz="1200" dirty="0"/>
                    </a:p>
                    <a:p>
                      <a:endParaRPr lang="nl-NL" sz="1200" dirty="0"/>
                    </a:p>
                    <a:p>
                      <a:endParaRPr lang="nl-NL" sz="1200" dirty="0"/>
                    </a:p>
                    <a:p>
                      <a:endParaRPr lang="nl-NL" sz="1200" dirty="0"/>
                    </a:p>
                    <a:p>
                      <a:endParaRPr lang="nl-NL" sz="1200" dirty="0"/>
                    </a:p>
                    <a:p>
                      <a:endParaRPr lang="nl-NL" sz="1200" dirty="0"/>
                    </a:p>
                    <a:p>
                      <a:endParaRPr lang="nl-NL" sz="1200" dirty="0"/>
                    </a:p>
                    <a:p>
                      <a:r>
                        <a:rPr lang="nl-NL" sz="1200" dirty="0"/>
                        <a:t>Deelfasen</a:t>
                      </a:r>
                    </a:p>
                  </a:txBody>
                  <a:tcPr>
                    <a:solidFill>
                      <a:srgbClr val="42122D"/>
                    </a:solidFill>
                  </a:tcPr>
                </a:tc>
                <a:tc>
                  <a:txBody>
                    <a:bodyPr/>
                    <a:lstStyle/>
                    <a:p>
                      <a:r>
                        <a:rPr lang="nl-NL" sz="1400" dirty="0"/>
                        <a:t>Ik heb </a:t>
                      </a:r>
                      <a:r>
                        <a:rPr lang="nl-NL" sz="1400" u="sng" dirty="0"/>
                        <a:t>geen contact </a:t>
                      </a:r>
                      <a:r>
                        <a:rPr lang="nl-NL" sz="1400" dirty="0"/>
                        <a:t>met mijn doelgroep in deze fase</a:t>
                      </a:r>
                    </a:p>
                  </a:txBody>
                  <a:tcPr>
                    <a:solidFill>
                      <a:srgbClr val="42122D"/>
                    </a:solidFill>
                  </a:tcPr>
                </a:tc>
                <a:tc>
                  <a:txBody>
                    <a:bodyPr/>
                    <a:lstStyle/>
                    <a:p>
                      <a:r>
                        <a:rPr lang="nl-NL" sz="1400" dirty="0"/>
                        <a:t>Ik </a:t>
                      </a:r>
                      <a:r>
                        <a:rPr lang="nl-NL" sz="1400" u="sng" dirty="0"/>
                        <a:t>informeer</a:t>
                      </a:r>
                      <a:r>
                        <a:rPr lang="nl-NL" sz="1400" dirty="0"/>
                        <a:t> mijn doelgroep </a:t>
                      </a:r>
                    </a:p>
                    <a:p>
                      <a:endParaRPr lang="nl-NL" sz="1400" dirty="0"/>
                    </a:p>
                    <a:p>
                      <a:endParaRPr lang="nl-NL" sz="1400" dirty="0"/>
                    </a:p>
                    <a:p>
                      <a:endParaRPr lang="nl-NL" sz="1400" dirty="0"/>
                    </a:p>
                    <a:p>
                      <a:r>
                        <a:rPr lang="nl-NL" sz="1400" dirty="0"/>
                        <a:t>(</a:t>
                      </a:r>
                      <a:r>
                        <a:rPr lang="nl-NL" sz="1400" i="1" dirty="0"/>
                        <a:t>doelgroep = toehoorder)</a:t>
                      </a:r>
                    </a:p>
                  </a:txBody>
                  <a:tcPr>
                    <a:solidFill>
                      <a:srgbClr val="42122D"/>
                    </a:solidFill>
                  </a:tcPr>
                </a:tc>
                <a:tc>
                  <a:txBody>
                    <a:bodyPr/>
                    <a:lstStyle/>
                    <a:p>
                      <a:r>
                        <a:rPr lang="nl-NL" sz="1400" dirty="0"/>
                        <a:t>Ik </a:t>
                      </a:r>
                      <a:r>
                        <a:rPr lang="nl-NL" sz="1400" u="sng" dirty="0"/>
                        <a:t>raadpleeg</a:t>
                      </a:r>
                      <a:r>
                        <a:rPr lang="nl-NL" sz="1400" dirty="0"/>
                        <a:t> mijn doelgroep </a:t>
                      </a:r>
                    </a:p>
                    <a:p>
                      <a:endParaRPr lang="nl-NL" sz="1400" i="1" dirty="0"/>
                    </a:p>
                    <a:p>
                      <a:endParaRPr lang="nl-NL" sz="1400" i="1" dirty="0"/>
                    </a:p>
                    <a:p>
                      <a:endParaRPr lang="nl-NL" sz="1400" i="1" dirty="0"/>
                    </a:p>
                    <a:p>
                      <a:r>
                        <a:rPr lang="nl-NL" sz="1400" i="1" dirty="0"/>
                        <a:t>(doelgroep = informant)</a:t>
                      </a:r>
                    </a:p>
                  </a:txBody>
                  <a:tcPr>
                    <a:solidFill>
                      <a:srgbClr val="42122D"/>
                    </a:solidFill>
                  </a:tcPr>
                </a:tc>
                <a:tc>
                  <a:txBody>
                    <a:bodyPr/>
                    <a:lstStyle/>
                    <a:p>
                      <a:r>
                        <a:rPr lang="nl-NL" sz="1400" dirty="0"/>
                        <a:t>Ik initieer, en mijn doelgroep </a:t>
                      </a:r>
                      <a:r>
                        <a:rPr lang="nl-NL" sz="1400" u="sng" dirty="0"/>
                        <a:t>geeft advies </a:t>
                      </a:r>
                    </a:p>
                    <a:p>
                      <a:endParaRPr lang="nl-NL" sz="1400" i="1" u="sng" dirty="0"/>
                    </a:p>
                    <a:p>
                      <a:endParaRPr lang="nl-NL" sz="1400" i="1" u="sng" dirty="0"/>
                    </a:p>
                    <a:p>
                      <a:r>
                        <a:rPr lang="nl-NL" sz="1400" i="1" u="sng" dirty="0"/>
                        <a:t>(</a:t>
                      </a:r>
                      <a:r>
                        <a:rPr lang="nl-NL" sz="1400" i="1" u="none" dirty="0"/>
                        <a:t>doelgroep = adviseur)</a:t>
                      </a:r>
                    </a:p>
                  </a:txBody>
                  <a:tcPr>
                    <a:solidFill>
                      <a:srgbClr val="42122D"/>
                    </a:solidFill>
                  </a:tcPr>
                </a:tc>
                <a:tc>
                  <a:txBody>
                    <a:bodyPr/>
                    <a:lstStyle/>
                    <a:p>
                      <a:r>
                        <a:rPr lang="nl-NL" sz="1400" dirty="0"/>
                        <a:t>Mijn doelgroep en ik initiëren samen, en </a:t>
                      </a:r>
                      <a:r>
                        <a:rPr lang="nl-NL" sz="1400" u="sng" dirty="0"/>
                        <a:t>werken samen </a:t>
                      </a:r>
                      <a:r>
                        <a:rPr lang="nl-NL" sz="1400" i="1" u="none" dirty="0"/>
                        <a:t>(doelgroep = partner)</a:t>
                      </a:r>
                    </a:p>
                  </a:txBody>
                  <a:tcPr>
                    <a:solidFill>
                      <a:srgbClr val="42122D"/>
                    </a:solidFill>
                  </a:tcPr>
                </a:tc>
                <a:tc>
                  <a:txBody>
                    <a:bodyPr/>
                    <a:lstStyle/>
                    <a:p>
                      <a:r>
                        <a:rPr lang="nl-NL" sz="1400" dirty="0"/>
                        <a:t>Mijn doelgroep </a:t>
                      </a:r>
                      <a:r>
                        <a:rPr lang="nl-NL" sz="1400" u="sng" dirty="0"/>
                        <a:t>initieert</a:t>
                      </a:r>
                      <a:r>
                        <a:rPr lang="nl-NL" sz="1400" dirty="0"/>
                        <a:t>, en wij werken samen </a:t>
                      </a:r>
                      <a:r>
                        <a:rPr lang="nl-NL" sz="1400" u="sng" dirty="0"/>
                        <a:t>besluiten  </a:t>
                      </a:r>
                    </a:p>
                    <a:p>
                      <a:r>
                        <a:rPr lang="nl-NL" sz="1400" i="1" u="none" dirty="0"/>
                        <a:t>(doelgroep = regisseur)</a:t>
                      </a:r>
                    </a:p>
                  </a:txBody>
                  <a:tcPr>
                    <a:solidFill>
                      <a:srgbClr val="42122D"/>
                    </a:solidFill>
                  </a:tcPr>
                </a:tc>
                <a:extLst>
                  <a:ext uri="{0D108BD9-81ED-4DB2-BD59-A6C34878D82A}">
                    <a16:rowId xmlns:a16="http://schemas.microsoft.com/office/drawing/2014/main" val="3473393273"/>
                  </a:ext>
                </a:extLst>
              </a:tr>
              <a:tr h="123613">
                <a:tc rowSpan="3">
                  <a:txBody>
                    <a:bodyPr/>
                    <a:lstStyle/>
                    <a:p>
                      <a:r>
                        <a:rPr lang="nl-NL" sz="1400" b="1" i="1" dirty="0"/>
                        <a:t>Voorbereiding</a:t>
                      </a:r>
                    </a:p>
                  </a:txBody>
                  <a:tcPr>
                    <a:solidFill>
                      <a:schemeClr val="accent2">
                        <a:lumMod val="40000"/>
                        <a:lumOff val="60000"/>
                      </a:schemeClr>
                    </a:solidFill>
                  </a:tcPr>
                </a:tc>
                <a:tc>
                  <a:txBody>
                    <a:bodyPr/>
                    <a:lstStyle/>
                    <a:p>
                      <a:endParaRPr lang="nl-NL" sz="1200"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extLst>
                  <a:ext uri="{0D108BD9-81ED-4DB2-BD59-A6C34878D82A}">
                    <a16:rowId xmlns:a16="http://schemas.microsoft.com/office/drawing/2014/main" val="2761179879"/>
                  </a:ext>
                </a:extLst>
              </a:tr>
              <a:tr h="150707">
                <a:tc vMerge="1">
                  <a:txBody>
                    <a:bodyPr/>
                    <a:lstStyle/>
                    <a:p>
                      <a:endParaRPr lang="nl-NL"/>
                    </a:p>
                  </a:txBody>
                  <a:tcPr/>
                </a:tc>
                <a:tc>
                  <a:txBody>
                    <a:bodyPr/>
                    <a:lstStyle/>
                    <a:p>
                      <a:endParaRPr lang="nl-NL" sz="1200"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extLst>
                  <a:ext uri="{0D108BD9-81ED-4DB2-BD59-A6C34878D82A}">
                    <a16:rowId xmlns:a16="http://schemas.microsoft.com/office/drawing/2014/main" val="1036535651"/>
                  </a:ext>
                </a:extLst>
              </a:tr>
              <a:tr h="123613">
                <a:tc vMerge="1">
                  <a:txBody>
                    <a:bodyPr/>
                    <a:lstStyle/>
                    <a:p>
                      <a:endParaRPr lang="nl-NL"/>
                    </a:p>
                  </a:txBody>
                  <a:tcPr/>
                </a:tc>
                <a:tc>
                  <a:txBody>
                    <a:bodyPr/>
                    <a:lstStyle/>
                    <a:p>
                      <a:endParaRPr lang="nl-NL" sz="1200"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extLst>
                  <a:ext uri="{0D108BD9-81ED-4DB2-BD59-A6C34878D82A}">
                    <a16:rowId xmlns:a16="http://schemas.microsoft.com/office/drawing/2014/main" val="596552730"/>
                  </a:ext>
                </a:extLst>
              </a:tr>
              <a:tr h="123613">
                <a:tc rowSpan="3">
                  <a:txBody>
                    <a:bodyPr/>
                    <a:lstStyle/>
                    <a:p>
                      <a:r>
                        <a:rPr lang="nl-NL" sz="1400" b="1" i="1" dirty="0"/>
                        <a:t>Kennis- en beleidsontwikkeling</a:t>
                      </a:r>
                    </a:p>
                  </a:txBody>
                  <a:tcPr>
                    <a:solidFill>
                      <a:schemeClr val="accent2">
                        <a:lumMod val="20000"/>
                        <a:lumOff val="80000"/>
                      </a:schemeClr>
                    </a:solidFill>
                  </a:tcPr>
                </a:tc>
                <a:tc>
                  <a:txBody>
                    <a:bodyPr/>
                    <a:lstStyle/>
                    <a:p>
                      <a:endParaRPr lang="nl-NL" sz="1200"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extLst>
                  <a:ext uri="{0D108BD9-81ED-4DB2-BD59-A6C34878D82A}">
                    <a16:rowId xmlns:a16="http://schemas.microsoft.com/office/drawing/2014/main" val="3826567792"/>
                  </a:ext>
                </a:extLst>
              </a:tr>
              <a:tr h="150707">
                <a:tc vMerge="1">
                  <a:txBody>
                    <a:bodyPr/>
                    <a:lstStyle/>
                    <a:p>
                      <a:endParaRPr lang="nl-NL"/>
                    </a:p>
                  </a:txBody>
                  <a:tcPr/>
                </a:tc>
                <a:tc>
                  <a:txBody>
                    <a:bodyPr/>
                    <a:lstStyle/>
                    <a:p>
                      <a:endParaRPr lang="nl-NL" sz="1200"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extLst>
                  <a:ext uri="{0D108BD9-81ED-4DB2-BD59-A6C34878D82A}">
                    <a16:rowId xmlns:a16="http://schemas.microsoft.com/office/drawing/2014/main" val="968542156"/>
                  </a:ext>
                </a:extLst>
              </a:tr>
              <a:tr h="123613">
                <a:tc vMerge="1">
                  <a:txBody>
                    <a:bodyPr/>
                    <a:lstStyle/>
                    <a:p>
                      <a:endParaRPr lang="nl-NL"/>
                    </a:p>
                  </a:txBody>
                  <a:tcPr/>
                </a:tc>
                <a:tc>
                  <a:txBody>
                    <a:bodyPr/>
                    <a:lstStyle/>
                    <a:p>
                      <a:endParaRPr lang="nl-NL" sz="1200"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extLst>
                  <a:ext uri="{0D108BD9-81ED-4DB2-BD59-A6C34878D82A}">
                    <a16:rowId xmlns:a16="http://schemas.microsoft.com/office/drawing/2014/main" val="52860081"/>
                  </a:ext>
                </a:extLst>
              </a:tr>
              <a:tr h="152400">
                <a:tc rowSpan="3">
                  <a:txBody>
                    <a:bodyPr/>
                    <a:lstStyle/>
                    <a:p>
                      <a:r>
                        <a:rPr lang="nl-NL" sz="1400" b="1" i="1" dirty="0"/>
                        <a:t>Implementatie en evaluatie</a:t>
                      </a:r>
                    </a:p>
                  </a:txBody>
                  <a:tcPr>
                    <a:solidFill>
                      <a:schemeClr val="accent2">
                        <a:lumMod val="40000"/>
                        <a:lumOff val="60000"/>
                      </a:schemeClr>
                    </a:solidFill>
                  </a:tcPr>
                </a:tc>
                <a:tc>
                  <a:txBody>
                    <a:bodyPr/>
                    <a:lstStyle/>
                    <a:p>
                      <a:endParaRPr lang="nl-NL" sz="1200"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extLst>
                  <a:ext uri="{0D108BD9-81ED-4DB2-BD59-A6C34878D82A}">
                    <a16:rowId xmlns:a16="http://schemas.microsoft.com/office/drawing/2014/main" val="1365556858"/>
                  </a:ext>
                </a:extLst>
              </a:tr>
              <a:tr h="152400">
                <a:tc vMerge="1">
                  <a:txBody>
                    <a:bodyPr/>
                    <a:lstStyle/>
                    <a:p>
                      <a:endParaRPr lang="nl-NL"/>
                    </a:p>
                  </a:txBody>
                  <a:tcPr/>
                </a:tc>
                <a:tc>
                  <a:txBody>
                    <a:bodyPr/>
                    <a:lstStyle/>
                    <a:p>
                      <a:endParaRPr lang="nl-NL" sz="1200"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extLst>
                  <a:ext uri="{0D108BD9-81ED-4DB2-BD59-A6C34878D82A}">
                    <a16:rowId xmlns:a16="http://schemas.microsoft.com/office/drawing/2014/main" val="3690852131"/>
                  </a:ext>
                </a:extLst>
              </a:tr>
              <a:tr h="152400">
                <a:tc vMerge="1">
                  <a:txBody>
                    <a:bodyPr/>
                    <a:lstStyle/>
                    <a:p>
                      <a:endParaRPr lang="nl-NL"/>
                    </a:p>
                  </a:txBody>
                  <a:tcPr/>
                </a:tc>
                <a:tc>
                  <a:txBody>
                    <a:bodyPr/>
                    <a:lstStyle/>
                    <a:p>
                      <a:endParaRPr lang="nl-NL" sz="1200"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tc>
                  <a:txBody>
                    <a:bodyPr/>
                    <a:lstStyle/>
                    <a:p>
                      <a:endParaRPr lang="nl-NL" dirty="0"/>
                    </a:p>
                  </a:txBody>
                  <a:tcPr>
                    <a:solidFill>
                      <a:schemeClr val="accent2">
                        <a:lumMod val="20000"/>
                        <a:lumOff val="80000"/>
                      </a:schemeClr>
                    </a:solidFill>
                  </a:tcPr>
                </a:tc>
                <a:extLst>
                  <a:ext uri="{0D108BD9-81ED-4DB2-BD59-A6C34878D82A}">
                    <a16:rowId xmlns:a16="http://schemas.microsoft.com/office/drawing/2014/main" val="367329191"/>
                  </a:ext>
                </a:extLst>
              </a:tr>
            </a:tbl>
          </a:graphicData>
        </a:graphic>
      </p:graphicFrame>
    </p:spTree>
    <p:extLst>
      <p:ext uri="{BB962C8B-B14F-4D97-AF65-F5344CB8AC3E}">
        <p14:creationId xmlns:p14="http://schemas.microsoft.com/office/powerpoint/2010/main" val="141879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7058151" cy="646331"/>
          </a:xfrm>
          <a:prstGeom prst="rect">
            <a:avLst/>
          </a:prstGeom>
          <a:noFill/>
        </p:spPr>
        <p:txBody>
          <a:bodyPr wrap="none" rtlCol="0">
            <a:spAutoFit/>
          </a:bodyPr>
          <a:lstStyle/>
          <a:p>
            <a:r>
              <a:rPr lang="nl-NL" sz="3600" b="1" dirty="0"/>
              <a:t>Basisprincipes van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388189" y="1825625"/>
            <a:ext cx="10748511" cy="1341586"/>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Arial" panose="020B0604020202020204" pitchFamily="34" charset="0"/>
              </a:rPr>
              <a:t>Erkenning van jongeren als </a:t>
            </a:r>
            <a:r>
              <a:rPr lang="nl-NL" sz="2400" b="1" dirty="0">
                <a:effectLst/>
                <a:latin typeface="Calibri" panose="020F0502020204030204" pitchFamily="34" charset="0"/>
                <a:ea typeface="Calibri" panose="020F0502020204030204" pitchFamily="34" charset="0"/>
                <a:cs typeface="Arial" panose="020B0604020202020204" pitchFamily="34" charset="0"/>
              </a:rPr>
              <a:t>volwaardige partners </a:t>
            </a:r>
            <a:r>
              <a:rPr lang="nl-NL" sz="2400" dirty="0">
                <a:effectLst/>
                <a:latin typeface="Calibri" panose="020F0502020204030204" pitchFamily="34" charset="0"/>
                <a:ea typeface="Calibri" panose="020F0502020204030204" pitchFamily="34" charset="0"/>
                <a:cs typeface="Arial" panose="020B0604020202020204" pitchFamily="34" charset="0"/>
              </a:rPr>
              <a:t>in de samenleving </a:t>
            </a:r>
          </a:p>
          <a:p>
            <a:pPr marL="285750" indent="-285750">
              <a:lnSpc>
                <a:spcPct val="115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Arial" panose="020B0604020202020204" pitchFamily="34" charset="0"/>
              </a:rPr>
              <a:t>Jongeren hebben </a:t>
            </a:r>
            <a:r>
              <a:rPr lang="nl-NL" sz="2400" b="1" dirty="0">
                <a:effectLst/>
                <a:latin typeface="Calibri" panose="020F0502020204030204" pitchFamily="34" charset="0"/>
                <a:ea typeface="Calibri" panose="020F0502020204030204" pitchFamily="34" charset="0"/>
                <a:cs typeface="Arial" panose="020B0604020202020204" pitchFamily="34" charset="0"/>
              </a:rPr>
              <a:t>het recht en de capaciteit </a:t>
            </a:r>
            <a:r>
              <a:rPr lang="nl-NL" sz="2400" dirty="0">
                <a:effectLst/>
                <a:latin typeface="Calibri" panose="020F0502020204030204" pitchFamily="34" charset="0"/>
                <a:ea typeface="Calibri" panose="020F0502020204030204" pitchFamily="34" charset="0"/>
                <a:cs typeface="Arial" panose="020B0604020202020204" pitchFamily="34" charset="0"/>
              </a:rPr>
              <a:t>om bij te dragen aan de vormgeving van hun eigen leven en dat van hun leefomgeving. </a:t>
            </a:r>
            <a:endParaRPr lang="nl-NL" sz="2400" dirty="0">
              <a:latin typeface="Calibri" panose="020F0502020204030204" pitchFamily="34" charset="0"/>
              <a:ea typeface="Calibri" panose="020F0502020204030204" pitchFamily="34" charset="0"/>
              <a:cs typeface="Arial" panose="020B0604020202020204" pitchFamily="34" charset="0"/>
            </a:endParaRPr>
          </a:p>
        </p:txBody>
      </p:sp>
      <p:sp>
        <p:nvSpPr>
          <p:cNvPr id="9" name="Tekstvak 8">
            <a:extLst>
              <a:ext uri="{FF2B5EF4-FFF2-40B4-BE49-F238E27FC236}">
                <a16:creationId xmlns:a16="http://schemas.microsoft.com/office/drawing/2014/main" id="{A89CBA75-F2D0-A87B-2755-A963F0E7D7C9}"/>
              </a:ext>
            </a:extLst>
          </p:cNvPr>
          <p:cNvSpPr txBox="1"/>
          <p:nvPr/>
        </p:nvSpPr>
        <p:spPr>
          <a:xfrm rot="241070">
            <a:off x="2521524" y="3760535"/>
            <a:ext cx="7148953" cy="2739211"/>
          </a:xfrm>
          <a:prstGeom prst="rect">
            <a:avLst/>
          </a:prstGeom>
          <a:solidFill>
            <a:schemeClr val="accent2">
              <a:lumMod val="40000"/>
              <a:lumOff val="60000"/>
            </a:schemeClr>
          </a:solidFill>
        </p:spPr>
        <p:txBody>
          <a:bodyPr wrap="square" rtlCol="0">
            <a:spAutoFit/>
          </a:bodyPr>
          <a:lstStyle/>
          <a:p>
            <a:r>
              <a:rPr lang="nl-NL" b="1" dirty="0"/>
              <a:t>VN Verdrag inzake de Rechten van het Kind (1995)</a:t>
            </a:r>
          </a:p>
          <a:p>
            <a:r>
              <a:rPr lang="nl-NL" sz="1400" b="1" i="1" dirty="0"/>
              <a:t>Artikel 3</a:t>
            </a:r>
            <a:r>
              <a:rPr lang="nl-NL" sz="1400" i="1" dirty="0"/>
              <a:t> Het belang van het kind moet voorop staan bij alle maatregelen die kinderen aangaan.</a:t>
            </a:r>
          </a:p>
          <a:p>
            <a:endParaRPr lang="nl-NL" sz="1400" i="1" dirty="0"/>
          </a:p>
          <a:p>
            <a:r>
              <a:rPr lang="nl-NL" sz="1400" b="1" i="1" dirty="0"/>
              <a:t>Artikel 12</a:t>
            </a:r>
            <a:r>
              <a:rPr lang="nl-NL" sz="1400" i="1" dirty="0"/>
              <a:t> Participatie en </a:t>
            </a:r>
            <a:r>
              <a:rPr lang="nl-NL" sz="1400" i="1" dirty="0" err="1"/>
              <a:t>hoorrecht</a:t>
            </a:r>
            <a:r>
              <a:rPr lang="nl-NL" sz="1400" i="1" dirty="0"/>
              <a:t>: Ieder kind heeft het recht diens mening te geven over zaken die hem/haar aangaan. Die mening moet serieus genomen worden.</a:t>
            </a:r>
          </a:p>
          <a:p>
            <a:endParaRPr lang="nl-NL" sz="1400" i="1" dirty="0"/>
          </a:p>
          <a:p>
            <a:r>
              <a:rPr lang="nl-NL" sz="1400" b="1" i="1" dirty="0"/>
              <a:t>Artikel 13</a:t>
            </a:r>
            <a:r>
              <a:rPr lang="nl-NL" sz="1400" i="1" dirty="0"/>
              <a:t> Vrijheid van meningsuiting: Elk kind mag diens mening vrij uiten en moet toegang hebben tot informatie die kan helpen diens mening te vormen.</a:t>
            </a:r>
          </a:p>
          <a:p>
            <a:endParaRPr lang="nl-NL" sz="1400" i="1" dirty="0"/>
          </a:p>
          <a:p>
            <a:r>
              <a:rPr lang="nl-NL" sz="1400" b="1" i="1" dirty="0"/>
              <a:t>Artikel 17</a:t>
            </a:r>
            <a:r>
              <a:rPr lang="nl-NL" sz="1400" i="1" dirty="0"/>
              <a:t> Recht op informatie: Kinderen hebben recht op informatie uit verschillende bronnen. Informatie die bedoeld is om het welzijn, de gezondheid en de optimale ontwikkeling van het kind te bevorderen.</a:t>
            </a:r>
          </a:p>
        </p:txBody>
      </p:sp>
      <p:pic>
        <p:nvPicPr>
          <p:cNvPr id="11" name="Graphic 10" descr="Vastmaken met effen opvulling">
            <a:extLst>
              <a:ext uri="{FF2B5EF4-FFF2-40B4-BE49-F238E27FC236}">
                <a16:creationId xmlns:a16="http://schemas.microsoft.com/office/drawing/2014/main" id="{943E54D0-D93B-EABD-3602-3512689D9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441159">
            <a:off x="5638800" y="2971800"/>
            <a:ext cx="914400" cy="914400"/>
          </a:xfrm>
          <a:prstGeom prst="rect">
            <a:avLst/>
          </a:prstGeom>
        </p:spPr>
      </p:pic>
    </p:spTree>
    <p:extLst>
      <p:ext uri="{BB962C8B-B14F-4D97-AF65-F5344CB8AC3E}">
        <p14:creationId xmlns:p14="http://schemas.microsoft.com/office/powerpoint/2010/main" val="241193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7035709" cy="646331"/>
          </a:xfrm>
          <a:prstGeom prst="rect">
            <a:avLst/>
          </a:prstGeom>
          <a:noFill/>
        </p:spPr>
        <p:txBody>
          <a:bodyPr wrap="none" rtlCol="0">
            <a:spAutoFit/>
          </a:bodyPr>
          <a:lstStyle/>
          <a:p>
            <a:r>
              <a:rPr lang="nl-NL" sz="3600" b="1" dirty="0"/>
              <a:t>Basisprincipes</a:t>
            </a:r>
            <a:r>
              <a:rPr lang="nl-NL" sz="2800" b="1" dirty="0"/>
              <a:t> </a:t>
            </a:r>
            <a:r>
              <a:rPr lang="nl-NL" sz="3600" b="1" dirty="0"/>
              <a:t>van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378015" y="1611021"/>
            <a:ext cx="10034105" cy="3465244"/>
          </a:xfrm>
          <a:prstGeom prst="rect">
            <a:avLst/>
          </a:prstGeom>
          <a:noFill/>
        </p:spPr>
        <p:txBody>
          <a:bodyPr wrap="square" rtlCol="0">
            <a:spAutoFit/>
          </a:bodyPr>
          <a:lstStyle/>
          <a:p>
            <a:pPr marL="342900" lvl="0" indent="-342900">
              <a:lnSpc>
                <a:spcPct val="115000"/>
              </a:lnSpc>
              <a:buSzPts val="1000"/>
              <a:buFont typeface="Symbol" panose="05050102010706020507" pitchFamily="18" charset="2"/>
              <a:buChar char=""/>
              <a:tabLst>
                <a:tab pos="228600" algn="l"/>
              </a:tabLst>
            </a:pPr>
            <a:r>
              <a:rPr lang="nl-NL" sz="2400" b="1" dirty="0">
                <a:effectLst/>
                <a:latin typeface="Calibri" panose="020F0502020204030204" pitchFamily="34" charset="0"/>
                <a:ea typeface="Calibri" panose="020F0502020204030204" pitchFamily="34" charset="0"/>
                <a:cs typeface="Arial" panose="020B0604020202020204" pitchFamily="34" charset="0"/>
              </a:rPr>
              <a:t>Inclusiviteit en Diversiteit: </a:t>
            </a:r>
            <a:r>
              <a:rPr lang="nl-NL" sz="2400" dirty="0">
                <a:effectLst/>
                <a:latin typeface="Calibri" panose="020F0502020204030204" pitchFamily="34" charset="0"/>
                <a:ea typeface="Calibri" panose="020F0502020204030204" pitchFamily="34" charset="0"/>
                <a:cs typeface="Arial" panose="020B0604020202020204" pitchFamily="34" charset="0"/>
              </a:rPr>
              <a:t>alle jongeren kunnen meedoen </a:t>
            </a:r>
          </a:p>
          <a:p>
            <a:pPr marL="342900" lvl="0" indent="-342900">
              <a:lnSpc>
                <a:spcPct val="115000"/>
              </a:lnSpc>
              <a:buSzPts val="1000"/>
              <a:buFont typeface="Symbol" panose="05050102010706020507" pitchFamily="18" charset="2"/>
              <a:buChar char=""/>
              <a:tabLst>
                <a:tab pos="228600" algn="l"/>
              </a:tabLst>
            </a:pPr>
            <a:r>
              <a:rPr lang="nl-NL" sz="2400" b="1" dirty="0">
                <a:effectLst/>
                <a:latin typeface="Calibri" panose="020F0502020204030204" pitchFamily="34" charset="0"/>
                <a:ea typeface="Calibri" panose="020F0502020204030204" pitchFamily="34" charset="0"/>
                <a:cs typeface="Arial" panose="020B0604020202020204" pitchFamily="34" charset="0"/>
              </a:rPr>
              <a:t>Empowerment: </a:t>
            </a:r>
            <a:r>
              <a:rPr lang="nl-NL" sz="2400" dirty="0">
                <a:effectLst/>
                <a:latin typeface="Calibri" panose="020F0502020204030204" pitchFamily="34" charset="0"/>
                <a:ea typeface="Calibri" panose="020F0502020204030204" pitchFamily="34" charset="0"/>
                <a:cs typeface="Arial" panose="020B0604020202020204" pitchFamily="34" charset="0"/>
              </a:rPr>
              <a:t>jongeren hebben invloed op beleid en besluitvorming</a:t>
            </a:r>
          </a:p>
          <a:p>
            <a:pPr marL="342900" lvl="0" indent="-342900">
              <a:lnSpc>
                <a:spcPct val="115000"/>
              </a:lnSpc>
              <a:buSzPts val="1000"/>
              <a:buFont typeface="Symbol" panose="05050102010706020507" pitchFamily="18" charset="2"/>
              <a:buChar char=""/>
              <a:tabLst>
                <a:tab pos="228600" algn="l"/>
              </a:tabLst>
            </a:pPr>
            <a:r>
              <a:rPr lang="nl-NL" sz="2400" b="1" dirty="0">
                <a:effectLst/>
                <a:latin typeface="Calibri" panose="020F0502020204030204" pitchFamily="34" charset="0"/>
                <a:ea typeface="Calibri" panose="020F0502020204030204" pitchFamily="34" charset="0"/>
                <a:cs typeface="Arial" panose="020B0604020202020204" pitchFamily="34" charset="0"/>
              </a:rPr>
              <a:t>Samenwerking</a:t>
            </a:r>
            <a:r>
              <a:rPr lang="nl-NL" sz="2400" dirty="0">
                <a:effectLst/>
                <a:latin typeface="Calibri" panose="020F0502020204030204" pitchFamily="34" charset="0"/>
                <a:ea typeface="Calibri" panose="020F0502020204030204" pitchFamily="34" charset="0"/>
                <a:cs typeface="Arial" panose="020B0604020202020204" pitchFamily="34" charset="0"/>
              </a:rPr>
              <a:t> tussen jongeren en volwassenen is essentieel</a:t>
            </a:r>
          </a:p>
          <a:p>
            <a:pPr marL="342900" lvl="0" indent="-342900">
              <a:lnSpc>
                <a:spcPct val="115000"/>
              </a:lnSpc>
              <a:buSzPts val="1000"/>
              <a:buFont typeface="Symbol" panose="05050102010706020507" pitchFamily="18" charset="2"/>
              <a:buChar char=""/>
              <a:tabLst>
                <a:tab pos="228600" algn="l"/>
              </a:tabLst>
            </a:pPr>
            <a:r>
              <a:rPr lang="nl-NL" sz="2400" b="1" dirty="0">
                <a:effectLst/>
                <a:latin typeface="Calibri" panose="020F0502020204030204" pitchFamily="34" charset="0"/>
                <a:ea typeface="Calibri" panose="020F0502020204030204" pitchFamily="34" charset="0"/>
                <a:cs typeface="Arial" panose="020B0604020202020204" pitchFamily="34" charset="0"/>
              </a:rPr>
              <a:t>Ervaringskennis</a:t>
            </a:r>
            <a:r>
              <a:rPr lang="nl-NL" sz="2400" dirty="0">
                <a:effectLst/>
                <a:latin typeface="Calibri" panose="020F0502020204030204" pitchFamily="34" charset="0"/>
                <a:ea typeface="Calibri" panose="020F0502020204030204" pitchFamily="34" charset="0"/>
                <a:cs typeface="Arial" panose="020B0604020202020204" pitchFamily="34" charset="0"/>
              </a:rPr>
              <a:t> en het </a:t>
            </a:r>
            <a:r>
              <a:rPr lang="nl-NL" sz="2400" b="1" dirty="0">
                <a:effectLst/>
                <a:latin typeface="Calibri" panose="020F0502020204030204" pitchFamily="34" charset="0"/>
                <a:ea typeface="Calibri" panose="020F0502020204030204" pitchFamily="34" charset="0"/>
                <a:cs typeface="Arial" panose="020B0604020202020204" pitchFamily="34" charset="0"/>
              </a:rPr>
              <a:t>Eigen Perspectief van Jongeren</a:t>
            </a:r>
            <a:r>
              <a:rPr lang="nl-NL" sz="2400" dirty="0">
                <a:effectLst/>
                <a:latin typeface="Calibri" panose="020F0502020204030204" pitchFamily="34" charset="0"/>
                <a:ea typeface="Calibri" panose="020F0502020204030204" pitchFamily="34" charset="0"/>
                <a:cs typeface="Arial" panose="020B0604020202020204" pitchFamily="34" charset="0"/>
              </a:rPr>
              <a:t> worden gewaardeerd</a:t>
            </a:r>
          </a:p>
          <a:p>
            <a:pPr marL="342900" lvl="0" indent="-342900">
              <a:lnSpc>
                <a:spcPct val="115000"/>
              </a:lnSpc>
              <a:buSzPts val="1000"/>
              <a:buFont typeface="Symbol" panose="05050102010706020507" pitchFamily="18" charset="2"/>
              <a:buChar char=""/>
              <a:tabLst>
                <a:tab pos="228600" algn="l"/>
              </a:tabLst>
            </a:pPr>
            <a:r>
              <a:rPr lang="nl-NL" sz="2400" b="1" dirty="0">
                <a:effectLst/>
                <a:latin typeface="Calibri" panose="020F0502020204030204" pitchFamily="34" charset="0"/>
                <a:ea typeface="Calibri" panose="020F0502020204030204" pitchFamily="34" charset="0"/>
                <a:cs typeface="Arial" panose="020B0604020202020204" pitchFamily="34" charset="0"/>
              </a:rPr>
              <a:t>Ethisch Handelen</a:t>
            </a:r>
            <a:r>
              <a:rPr lang="nl-NL" sz="2400" dirty="0">
                <a:effectLst/>
                <a:latin typeface="Calibri" panose="020F0502020204030204" pitchFamily="34" charset="0"/>
                <a:ea typeface="Calibri" panose="020F0502020204030204" pitchFamily="34" charset="0"/>
                <a:cs typeface="Arial" panose="020B0604020202020204" pitchFamily="34" charset="0"/>
              </a:rPr>
              <a:t> en het respecteren van de </a:t>
            </a:r>
            <a:r>
              <a:rPr lang="nl-NL" sz="2400" b="1" dirty="0">
                <a:effectLst/>
                <a:latin typeface="Calibri" panose="020F0502020204030204" pitchFamily="34" charset="0"/>
                <a:ea typeface="Calibri" panose="020F0502020204030204" pitchFamily="34" charset="0"/>
                <a:cs typeface="Arial" panose="020B0604020202020204" pitchFamily="34" charset="0"/>
              </a:rPr>
              <a:t>Rechten van het Kind</a:t>
            </a:r>
            <a:r>
              <a:rPr lang="nl-NL" sz="2400" dirty="0">
                <a:effectLst/>
                <a:latin typeface="Calibri" panose="020F0502020204030204" pitchFamily="34" charset="0"/>
                <a:ea typeface="Calibri" panose="020F0502020204030204" pitchFamily="34" charset="0"/>
                <a:cs typeface="Arial" panose="020B0604020202020204" pitchFamily="34" charset="0"/>
              </a:rPr>
              <a:t> vormen de basis voor een veilige en respectvolle omgeving waarin jongeren kunnen participeren.</a:t>
            </a:r>
            <a:endParaRPr lang="nl-NL"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797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838200" y="1825625"/>
            <a:ext cx="11353800" cy="4351338"/>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10200485" cy="646331"/>
          </a:xfrm>
          <a:prstGeom prst="rect">
            <a:avLst/>
          </a:prstGeom>
          <a:noFill/>
        </p:spPr>
        <p:txBody>
          <a:bodyPr wrap="none" rtlCol="0">
            <a:spAutoFit/>
          </a:bodyPr>
          <a:lstStyle/>
          <a:p>
            <a:r>
              <a:rPr lang="nl-NL" sz="3600" b="1" dirty="0"/>
              <a:t>Kritieke factoren voor succesvolle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424668" y="1825625"/>
            <a:ext cx="10034105" cy="923330"/>
          </a:xfrm>
          <a:prstGeom prst="rect">
            <a:avLst/>
          </a:prstGeom>
          <a:noFill/>
        </p:spPr>
        <p:txBody>
          <a:bodyPr wrap="square" rtlCol="0">
            <a:spAutoFit/>
          </a:bodyPr>
          <a:lstStyle/>
          <a:p>
            <a:pPr marL="514350" indent="-514350">
              <a:buFont typeface="+mj-lt"/>
              <a:buAutoNum type="arabicPeriod"/>
            </a:pPr>
            <a:r>
              <a:rPr lang="nl-NL" sz="4000" b="1" dirty="0">
                <a:solidFill>
                  <a:srgbClr val="EF776E"/>
                </a:solidFill>
              </a:rPr>
              <a:t>De omgeving is veilig en ondersteunend</a:t>
            </a:r>
          </a:p>
          <a:p>
            <a:pPr marL="0" indent="0">
              <a:buNone/>
            </a:pPr>
            <a:endParaRPr lang="nl-NL" sz="1400" i="1" dirty="0"/>
          </a:p>
        </p:txBody>
      </p:sp>
      <p:sp>
        <p:nvSpPr>
          <p:cNvPr id="6" name="Tekstvak 5">
            <a:extLst>
              <a:ext uri="{FF2B5EF4-FFF2-40B4-BE49-F238E27FC236}">
                <a16:creationId xmlns:a16="http://schemas.microsoft.com/office/drawing/2014/main" id="{9E7AEEDD-2AEF-694A-0172-22E8897CBF70}"/>
              </a:ext>
            </a:extLst>
          </p:cNvPr>
          <p:cNvSpPr txBox="1"/>
          <p:nvPr/>
        </p:nvSpPr>
        <p:spPr>
          <a:xfrm>
            <a:off x="1155939" y="5085586"/>
            <a:ext cx="8172773" cy="1077218"/>
          </a:xfrm>
          <a:prstGeom prst="rect">
            <a:avLst/>
          </a:prstGeom>
          <a:solidFill>
            <a:schemeClr val="accent6">
              <a:lumMod val="40000"/>
              <a:lumOff val="60000"/>
            </a:schemeClr>
          </a:solidFill>
          <a:effectLst/>
        </p:spPr>
        <p:txBody>
          <a:bodyPr wrap="square" rtlCol="0">
            <a:spAutoFit/>
          </a:bodyPr>
          <a:lstStyle/>
          <a:p>
            <a:pPr marL="0" indent="0" algn="ctr">
              <a:buNone/>
            </a:pPr>
            <a:r>
              <a:rPr lang="nl-NL" sz="1600" i="1" dirty="0"/>
              <a:t>“Je inzetten moet LEUK zijn, en iets GOEDS opleveren” - </a:t>
            </a:r>
            <a:r>
              <a:rPr lang="nl-NL" sz="1600" dirty="0"/>
              <a:t>jongere</a:t>
            </a:r>
          </a:p>
          <a:p>
            <a:pPr marL="0" indent="0" algn="ctr">
              <a:buNone/>
            </a:pPr>
            <a:endParaRPr lang="nl-NL" sz="1600" i="1" dirty="0"/>
          </a:p>
          <a:p>
            <a:pPr marL="0" indent="0" algn="ctr">
              <a:buNone/>
            </a:pPr>
            <a:r>
              <a:rPr lang="nl-NL" sz="1600" i="1" dirty="0"/>
              <a:t>“Als facilitator blijf ik continue observeren én actief uitvragen wat de behoeften </a:t>
            </a:r>
          </a:p>
          <a:p>
            <a:pPr marL="0" indent="0" algn="ctr">
              <a:buNone/>
            </a:pPr>
            <a:r>
              <a:rPr lang="nl-NL" sz="1600" i="1" dirty="0"/>
              <a:t>van de jongeren zijn, waar ik kan ondersteunen en blijf ik bouwen aan vertrouwen.” </a:t>
            </a:r>
            <a:r>
              <a:rPr lang="nl-NL" sz="1600" dirty="0"/>
              <a:t>- facilitator </a:t>
            </a:r>
          </a:p>
        </p:txBody>
      </p:sp>
      <p:sp>
        <p:nvSpPr>
          <p:cNvPr id="7" name="Tekstvak 6">
            <a:extLst>
              <a:ext uri="{FF2B5EF4-FFF2-40B4-BE49-F238E27FC236}">
                <a16:creationId xmlns:a16="http://schemas.microsoft.com/office/drawing/2014/main" id="{095EFACC-16D1-2B24-5786-D506264E9CA7}"/>
              </a:ext>
            </a:extLst>
          </p:cNvPr>
          <p:cNvSpPr txBox="1"/>
          <p:nvPr/>
        </p:nvSpPr>
        <p:spPr>
          <a:xfrm>
            <a:off x="2402778" y="2767519"/>
            <a:ext cx="8855771" cy="1569660"/>
          </a:xfrm>
          <a:prstGeom prst="rect">
            <a:avLst/>
          </a:prstGeom>
          <a:noFill/>
        </p:spPr>
        <p:txBody>
          <a:bodyPr wrap="square" rtlCol="0">
            <a:spAutoFit/>
          </a:bodyPr>
          <a:lstStyle/>
          <a:p>
            <a:pPr marL="342900" indent="-342900">
              <a:buFont typeface="Arial" panose="020B0604020202020204" pitchFamily="34" charset="0"/>
              <a:buChar char="•"/>
            </a:pPr>
            <a:r>
              <a:rPr lang="nl-NL" sz="2400" dirty="0">
                <a:effectLst/>
              </a:rPr>
              <a:t>Houd rekening met de belangen, competenties en behoeften van deelnemers</a:t>
            </a:r>
          </a:p>
          <a:p>
            <a:pPr marL="342900" indent="-342900">
              <a:buFont typeface="Arial" panose="020B0604020202020204" pitchFamily="34" charset="0"/>
              <a:buChar char="•"/>
            </a:pPr>
            <a:r>
              <a:rPr lang="nl-NL" sz="2400" dirty="0"/>
              <a:t>Z</a:t>
            </a:r>
            <a:r>
              <a:rPr lang="nl-NL" sz="2400" dirty="0">
                <a:effectLst/>
              </a:rPr>
              <a:t>org voor begeleiders die door training en/ of ervaring in staat zijn om een ethische en ondersteunende omgeving te creëren.</a:t>
            </a:r>
            <a:endParaRPr lang="nl-NL" sz="2400" dirty="0"/>
          </a:p>
        </p:txBody>
      </p:sp>
      <p:pic>
        <p:nvPicPr>
          <p:cNvPr id="10" name="Graphic 9" descr="Terug met effen opvulling">
            <a:extLst>
              <a:ext uri="{FF2B5EF4-FFF2-40B4-BE49-F238E27FC236}">
                <a16:creationId xmlns:a16="http://schemas.microsoft.com/office/drawing/2014/main" id="{48E5670D-C8F3-D446-9B03-C3351F09EA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8852" y="2660352"/>
            <a:ext cx="1428750" cy="1428750"/>
          </a:xfrm>
          <a:prstGeom prst="rect">
            <a:avLst/>
          </a:prstGeom>
        </p:spPr>
      </p:pic>
    </p:spTree>
    <p:extLst>
      <p:ext uri="{BB962C8B-B14F-4D97-AF65-F5344CB8AC3E}">
        <p14:creationId xmlns:p14="http://schemas.microsoft.com/office/powerpoint/2010/main" val="1871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2FA564-0978-F159-F979-0DFF059604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D6975FA-FA9B-0729-705E-81EC1C111337}"/>
              </a:ext>
            </a:extLst>
          </p:cNvPr>
          <p:cNvSpPr>
            <a:spLocks noGrp="1"/>
          </p:cNvSpPr>
          <p:nvPr>
            <p:ph type="title"/>
          </p:nvPr>
        </p:nvSpPr>
        <p:spPr/>
        <p:txBody>
          <a:bodyPr>
            <a:normAutofit/>
          </a:bodyPr>
          <a:lstStyle/>
          <a:p>
            <a:br>
              <a:rPr lang="nl-NL" sz="1600" dirty="0"/>
            </a:br>
            <a:br>
              <a:rPr lang="nl-NL" sz="1600" dirty="0"/>
            </a:br>
            <a:endParaRPr lang="nl-NL" sz="2800" b="1" i="1" dirty="0"/>
          </a:p>
        </p:txBody>
      </p:sp>
      <p:sp>
        <p:nvSpPr>
          <p:cNvPr id="3" name="Tijdelijke aanduiding voor inhoud 2">
            <a:extLst>
              <a:ext uri="{FF2B5EF4-FFF2-40B4-BE49-F238E27FC236}">
                <a16:creationId xmlns:a16="http://schemas.microsoft.com/office/drawing/2014/main" id="{721B9A12-3E45-1911-AAE9-5A139A0FAC13}"/>
              </a:ext>
            </a:extLst>
          </p:cNvPr>
          <p:cNvSpPr>
            <a:spLocks noGrp="1"/>
          </p:cNvSpPr>
          <p:nvPr>
            <p:ph idx="1"/>
          </p:nvPr>
        </p:nvSpPr>
        <p:spPr>
          <a:xfrm>
            <a:off x="407980" y="1825626"/>
            <a:ext cx="10515600" cy="2154436"/>
          </a:xfrm>
        </p:spPr>
        <p:txBody>
          <a:bodyPr>
            <a:normAutofit/>
          </a:bodyPr>
          <a:lstStyle/>
          <a:p>
            <a:pPr marL="0" indent="0">
              <a:buNone/>
            </a:pPr>
            <a:endParaRPr lang="nl-NL" dirty="0"/>
          </a:p>
          <a:p>
            <a:endParaRPr lang="nl-NL" dirty="0"/>
          </a:p>
        </p:txBody>
      </p:sp>
      <p:sp>
        <p:nvSpPr>
          <p:cNvPr id="5" name="Tekstvak 4">
            <a:extLst>
              <a:ext uri="{FF2B5EF4-FFF2-40B4-BE49-F238E27FC236}">
                <a16:creationId xmlns:a16="http://schemas.microsoft.com/office/drawing/2014/main" id="{6D46DE16-6BC6-1672-4C8B-89284183EEE1}"/>
              </a:ext>
            </a:extLst>
          </p:cNvPr>
          <p:cNvSpPr txBox="1"/>
          <p:nvPr/>
        </p:nvSpPr>
        <p:spPr>
          <a:xfrm>
            <a:off x="1877214" y="606525"/>
            <a:ext cx="9968050" cy="646331"/>
          </a:xfrm>
          <a:prstGeom prst="rect">
            <a:avLst/>
          </a:prstGeom>
          <a:noFill/>
        </p:spPr>
        <p:txBody>
          <a:bodyPr wrap="none" rtlCol="0">
            <a:spAutoFit/>
          </a:bodyPr>
          <a:lstStyle/>
          <a:p>
            <a:r>
              <a:rPr lang="nl-NL" sz="3600" b="1" dirty="0"/>
              <a:t>Kritieke factoren voor succesvolle jeugdparticipatie</a:t>
            </a:r>
            <a:endParaRPr lang="nl-NL" sz="2800" b="1" dirty="0"/>
          </a:p>
        </p:txBody>
      </p:sp>
      <p:sp>
        <p:nvSpPr>
          <p:cNvPr id="8" name="Tekstvak 7">
            <a:extLst>
              <a:ext uri="{FF2B5EF4-FFF2-40B4-BE49-F238E27FC236}">
                <a16:creationId xmlns:a16="http://schemas.microsoft.com/office/drawing/2014/main" id="{B84E79DA-D39C-2935-41CE-7C6576EC0993}"/>
              </a:ext>
            </a:extLst>
          </p:cNvPr>
          <p:cNvSpPr txBox="1"/>
          <p:nvPr/>
        </p:nvSpPr>
        <p:spPr>
          <a:xfrm>
            <a:off x="424668" y="1825625"/>
            <a:ext cx="10034105" cy="1600438"/>
          </a:xfrm>
          <a:prstGeom prst="rect">
            <a:avLst/>
          </a:prstGeom>
          <a:noFill/>
        </p:spPr>
        <p:txBody>
          <a:bodyPr wrap="square" rtlCol="0">
            <a:spAutoFit/>
          </a:bodyPr>
          <a:lstStyle/>
          <a:p>
            <a:pPr marL="0" indent="0">
              <a:buNone/>
            </a:pPr>
            <a:r>
              <a:rPr lang="nl-NL" sz="4000" b="1" dirty="0">
                <a:solidFill>
                  <a:srgbClr val="EF776E"/>
                </a:solidFill>
              </a:rPr>
              <a:t>2. Participatie is zinvol</a:t>
            </a:r>
          </a:p>
          <a:p>
            <a:pPr marL="0" indent="0">
              <a:buNone/>
            </a:pPr>
            <a:endParaRPr lang="nl-NL" sz="4000" dirty="0">
              <a:solidFill>
                <a:srgbClr val="EF776E"/>
              </a:solidFill>
            </a:endParaRPr>
          </a:p>
          <a:p>
            <a:pPr marL="0" indent="0">
              <a:buNone/>
            </a:pPr>
            <a:r>
              <a:rPr lang="nl-NL" sz="1800" dirty="0">
                <a:effectLst/>
                <a:latin typeface="Segoe UI" panose="020B0502040204020203" pitchFamily="34" charset="0"/>
              </a:rPr>
              <a:t>		</a:t>
            </a:r>
            <a:endParaRPr lang="nl-NL" sz="2400" i="1" dirty="0"/>
          </a:p>
        </p:txBody>
      </p:sp>
      <p:sp>
        <p:nvSpPr>
          <p:cNvPr id="7" name="Tekstvak 6">
            <a:extLst>
              <a:ext uri="{FF2B5EF4-FFF2-40B4-BE49-F238E27FC236}">
                <a16:creationId xmlns:a16="http://schemas.microsoft.com/office/drawing/2014/main" id="{D77971BE-CE44-548A-D863-C344B6B0B05D}"/>
              </a:ext>
            </a:extLst>
          </p:cNvPr>
          <p:cNvSpPr txBox="1"/>
          <p:nvPr/>
        </p:nvSpPr>
        <p:spPr>
          <a:xfrm>
            <a:off x="1122355" y="4844772"/>
            <a:ext cx="7875916" cy="1415772"/>
          </a:xfrm>
          <a:prstGeom prst="rect">
            <a:avLst/>
          </a:prstGeom>
          <a:solidFill>
            <a:schemeClr val="accent4">
              <a:lumMod val="20000"/>
              <a:lumOff val="80000"/>
            </a:schemeClr>
          </a:solidFill>
        </p:spPr>
        <p:txBody>
          <a:bodyPr wrap="square">
            <a:spAutoFit/>
          </a:bodyPr>
          <a:lstStyle/>
          <a:p>
            <a:pPr marL="0" indent="0">
              <a:buNone/>
            </a:pPr>
            <a:r>
              <a:rPr lang="nl-NL" sz="1400" i="1" dirty="0"/>
              <a:t>“Ik krijg </a:t>
            </a:r>
            <a:r>
              <a:rPr lang="nl-NL" sz="1600" i="1" dirty="0"/>
              <a:t>kansen</a:t>
            </a:r>
            <a:r>
              <a:rPr lang="nl-NL" sz="1400" i="1" dirty="0"/>
              <a:t> om mijn talenten te ontwikkelen, en ik heb invloed op beslissingen die over mijn leven gaan.” </a:t>
            </a:r>
            <a:r>
              <a:rPr lang="nl-NL" sz="1400" dirty="0"/>
              <a:t>- jongere</a:t>
            </a:r>
          </a:p>
          <a:p>
            <a:pPr marL="0" indent="0">
              <a:buNone/>
            </a:pPr>
            <a:endParaRPr lang="nl-NL" sz="1400" i="1" dirty="0"/>
          </a:p>
          <a:p>
            <a:pPr marL="0" indent="0">
              <a:buNone/>
            </a:pPr>
            <a:r>
              <a:rPr lang="nl-NL" sz="1400" i="1" dirty="0"/>
              <a:t>“Ik bied kansen om in een ZINVOL platform vaardigheden en talenten te tonen en te ontwikkelen. Zinvolle participatie leidt namelijk tot nieuwe interesses en nieuwe energie. Dit versterkt gemeenschap bij betrokken jongeren, ouders en professionals.” </a:t>
            </a:r>
            <a:r>
              <a:rPr lang="nl-NL" sz="1400" dirty="0"/>
              <a:t>- facilitator</a:t>
            </a:r>
            <a:endParaRPr lang="nl-NL" sz="1400" i="1" dirty="0"/>
          </a:p>
        </p:txBody>
      </p:sp>
      <p:pic>
        <p:nvPicPr>
          <p:cNvPr id="9" name="Graphic 8" descr="Terug met effen opvulling">
            <a:extLst>
              <a:ext uri="{FF2B5EF4-FFF2-40B4-BE49-F238E27FC236}">
                <a16:creationId xmlns:a16="http://schemas.microsoft.com/office/drawing/2014/main" id="{BBF742A9-C9F4-3910-8BE5-12C2C8ACDC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7980" y="2478262"/>
            <a:ext cx="1428750" cy="1428750"/>
          </a:xfrm>
          <a:prstGeom prst="rect">
            <a:avLst/>
          </a:prstGeom>
        </p:spPr>
      </p:pic>
      <p:sp>
        <p:nvSpPr>
          <p:cNvPr id="11" name="Tekstvak 10">
            <a:extLst>
              <a:ext uri="{FF2B5EF4-FFF2-40B4-BE49-F238E27FC236}">
                <a16:creationId xmlns:a16="http://schemas.microsoft.com/office/drawing/2014/main" id="{2808ED69-8E95-AE99-A75F-18149A77632F}"/>
              </a:ext>
            </a:extLst>
          </p:cNvPr>
          <p:cNvSpPr txBox="1"/>
          <p:nvPr/>
        </p:nvSpPr>
        <p:spPr>
          <a:xfrm>
            <a:off x="1706281" y="2429684"/>
            <a:ext cx="9641967" cy="1477328"/>
          </a:xfrm>
          <a:prstGeom prst="rect">
            <a:avLst/>
          </a:prstGeom>
          <a:noFill/>
        </p:spPr>
        <p:txBody>
          <a:bodyPr wrap="square">
            <a:spAutoFit/>
          </a:bodyPr>
          <a:lstStyle/>
          <a:p>
            <a:pPr marL="285750" indent="-285750">
              <a:buFont typeface="Arial" panose="020B0604020202020204" pitchFamily="34" charset="0"/>
              <a:buChar char="•"/>
            </a:pPr>
            <a:endParaRPr lang="nl-NL" sz="1800" dirty="0">
              <a:effectLs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nl-NL" dirty="0">
                <a:effectLst/>
                <a:ea typeface="Open Sans" panose="020B0606030504020204" pitchFamily="34" charset="0"/>
                <a:cs typeface="Open Sans" panose="020B0606030504020204" pitchFamily="34" charset="0"/>
              </a:rPr>
              <a:t>Zorg voor de benodigde randvoorwaarden (tijd, middelen)</a:t>
            </a:r>
          </a:p>
          <a:p>
            <a:pPr marL="285750" indent="-285750">
              <a:buFont typeface="Arial" panose="020B0604020202020204" pitchFamily="34" charset="0"/>
              <a:buChar char="•"/>
            </a:pPr>
            <a:r>
              <a:rPr lang="nl-NL" dirty="0">
                <a:effectLst/>
                <a:ea typeface="Open Sans" panose="020B0606030504020204" pitchFamily="34" charset="0"/>
                <a:cs typeface="Open Sans" panose="020B0606030504020204" pitchFamily="34" charset="0"/>
              </a:rPr>
              <a:t>Bied jongeren volledige en transparante informatie over het deelnameproces en hun (invloeds-)rol zodat zij vrijwillig en met volledige informatie kunnen deelnemen en hun toestemming geven voor het gebruik van hun data</a:t>
            </a:r>
            <a:endParaRPr lang="nl-NL"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83521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500CB8EC2C0042B05E9849D0656AED" ma:contentTypeVersion="14" ma:contentTypeDescription="Create a new document." ma:contentTypeScope="" ma:versionID="088643867a8a0faf4ea16282ddddb7ff">
  <xsd:schema xmlns:xsd="http://www.w3.org/2001/XMLSchema" xmlns:xs="http://www.w3.org/2001/XMLSchema" xmlns:p="http://schemas.microsoft.com/office/2006/metadata/properties" xmlns:ns2="ef285805-cc59-4103-85a8-07f3e9d1c4e5" xmlns:ns3="0ac42807-d8fe-4629-b560-9de738a59cf1" targetNamespace="http://schemas.microsoft.com/office/2006/metadata/properties" ma:root="true" ma:fieldsID="709b15562531f28744eec13fc825b582" ns2:_="" ns3:_="">
    <xsd:import namespace="ef285805-cc59-4103-85a8-07f3e9d1c4e5"/>
    <xsd:import namespace="0ac42807-d8fe-4629-b560-9de738a59cf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85805-cc59-4103-85a8-07f3e9d1c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a9f6349-866e-4ffa-a05a-b5968c06748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c42807-d8fe-4629-b560-9de738a59cf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90c2271-08e3-40b6-bc40-f446cefa7369}" ma:internalName="TaxCatchAll" ma:showField="CatchAllData" ma:web="0ac42807-d8fe-4629-b560-9de738a59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c42807-d8fe-4629-b560-9de738a59cf1" xsi:nil="true"/>
    <lcf76f155ced4ddcb4097134ff3c332f xmlns="ef285805-cc59-4103-85a8-07f3e9d1c4e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0BF68C-9C23-41A5-BD86-52D899C55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85805-cc59-4103-85a8-07f3e9d1c4e5"/>
    <ds:schemaRef ds:uri="0ac42807-d8fe-4629-b560-9de738a59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2E3AB7-378B-475E-85FA-7CCF3300DAC3}">
  <ds:schemaRefs>
    <ds:schemaRef ds:uri="http://schemas.microsoft.com/sharepoint/v3"/>
    <ds:schemaRef ds:uri="http://schemas.microsoft.com/office/2006/documentManagement/types"/>
    <ds:schemaRef ds:uri="21ae1b62-faa5-4323-80ea-660a74e5b851"/>
    <ds:schemaRef ds:uri="http://www.w3.org/XML/1998/namespace"/>
    <ds:schemaRef ds:uri="http://purl.org/dc/dcmitype/"/>
    <ds:schemaRef ds:uri="http://schemas.openxmlformats.org/package/2006/metadata/core-properties"/>
    <ds:schemaRef ds:uri="http://schemas.microsoft.com/office/infopath/2007/PartnerControls"/>
    <ds:schemaRef ds:uri="c2359141-d280-4399-88d2-b6183ae88868"/>
    <ds:schemaRef ds:uri="http://schemas.microsoft.com/office/2006/metadata/properties"/>
    <ds:schemaRef ds:uri="http://purl.org/dc/terms/"/>
    <ds:schemaRef ds:uri="http://purl.org/dc/elements/1.1/"/>
    <ds:schemaRef ds:uri="0ac42807-d8fe-4629-b560-9de738a59cf1"/>
    <ds:schemaRef ds:uri="ef285805-cc59-4103-85a8-07f3e9d1c4e5"/>
  </ds:schemaRefs>
</ds:datastoreItem>
</file>

<file path=customXml/itemProps3.xml><?xml version="1.0" encoding="utf-8"?>
<ds:datastoreItem xmlns:ds="http://schemas.openxmlformats.org/officeDocument/2006/customXml" ds:itemID="{44719DF0-F86A-4D59-AC06-CDB5DCD5E8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TotalTime>
  <Words>1650</Words>
  <Application>Microsoft Office PowerPoint</Application>
  <PresentationFormat>Breedbeeld</PresentationFormat>
  <Paragraphs>184</Paragraphs>
  <Slides>18</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Calibri Light</vt:lpstr>
      <vt:lpstr>Open Sans</vt:lpstr>
      <vt:lpstr>Segoe UI</vt:lpstr>
      <vt:lpstr>Symbol</vt:lpstr>
      <vt:lpstr>Times New Roman</vt:lpstr>
      <vt:lpstr>Kantoorthema</vt:lpstr>
      <vt:lpstr>PowerPoint-presentatie</vt:lpstr>
      <vt:lpstr>PowerPoint-presentatie</vt:lpstr>
      <vt:lpstr>  </vt:lpstr>
      <vt:lpstr>  </vt:lpstr>
      <vt:lpstr>  </vt:lpstr>
      <vt:lpstr>  </vt:lpstr>
      <vt:lpstr>  </vt:lpstr>
      <vt:lpstr>  </vt:lpstr>
      <vt:lpstr>  </vt:lpstr>
      <vt:lpstr>  </vt:lpstr>
      <vt:lpstr>  </vt:lpstr>
      <vt:lpstr>  </vt:lpstr>
      <vt:lpstr>  </vt:lpstr>
      <vt:lpstr>PowerPoint-presentatie</vt:lpstr>
      <vt:lpstr>  </vt:lpstr>
      <vt:lpstr>  </vt:lpstr>
      <vt:lpst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Office_4</dc:creator>
  <cp:lastModifiedBy>Micaela van der Wouden</cp:lastModifiedBy>
  <cp:revision>9</cp:revision>
  <cp:lastPrinted>2024-09-10T08:05:12Z</cp:lastPrinted>
  <dcterms:created xsi:type="dcterms:W3CDTF">2020-11-23T11:07:37Z</dcterms:created>
  <dcterms:modified xsi:type="dcterms:W3CDTF">2025-07-07T14:47:37Z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0x01010063500CB8EC2C0042B05E9849D0656AED</vt:lpwstr>
  </property>
  <property fmtid="{D5CDD505-2E9C-101B-9397-08002B2CF9AE}" pid="3" name="MediaServiceImageTags">
    <vt:lpwstr/>
  </property>
</Properties>
</file>